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embeddedFontLst>
    <p:embeddedFont>
      <p:font typeface="MiSans" charset="-122" pitchFamily="34"/>
      <p:regular r:id="rId30"/>
    </p:embeddedFont>
    <p:embeddedFont>
      <p:font typeface="Noto Sans SC" charset="-122" pitchFamily="34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Relationship Id="rId3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4.png"/><Relationship Id="rId6" Type="http://schemas.openxmlformats.org/officeDocument/2006/relationships/image" Target="../media/image-1-6.png"/><Relationship Id="rId7" Type="http://schemas.openxmlformats.org/officeDocument/2006/relationships/image" Target="../media/image-1-6.png"/><Relationship Id="rId8" Type="http://schemas.openxmlformats.org/officeDocument/2006/relationships/image" Target="../media/image-1-3.png"/><Relationship Id="rId9" Type="http://schemas.openxmlformats.org/officeDocument/2006/relationships/image" Target="../media/image-1-3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4.png"/><Relationship Id="rId4" Type="http://schemas.openxmlformats.org/officeDocument/2006/relationships/image" Target="../media/image-1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4.png"/><Relationship Id="rId4" Type="http://schemas.openxmlformats.org/officeDocument/2006/relationships/image" Target="../media/image-1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4.png"/><Relationship Id="rId4" Type="http://schemas.openxmlformats.org/officeDocument/2006/relationships/image" Target="../media/image-1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4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4.png"/><Relationship Id="rId4" Type="http://schemas.openxmlformats.org/officeDocument/2006/relationships/image" Target="../media/image-1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image" Target="../media/image-1-3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1-3.png"/><Relationship Id="rId6" Type="http://schemas.openxmlformats.org/officeDocument/2006/relationships/image" Target="../media/image-1-6.png"/><Relationship Id="rId7" Type="http://schemas.openxmlformats.org/officeDocument/2006/relationships/image" Target="../media/image-1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4.png"/><Relationship Id="rId4" Type="http://schemas.openxmlformats.org/officeDocument/2006/relationships/image" Target="../media/image-1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4.png"/><Relationship Id="rId4" Type="http://schemas.openxmlformats.org/officeDocument/2006/relationships/image" Target="../media/image-1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29-15:48:16-d3d3jg0s8jdo4os5deq0.png">    </p:cNvPr>
          <p:cNvPicPr>
            <a:picLocks noChangeAspect="1"/>
          </p:cNvPicPr>
          <p:nvPr/>
        </p:nvPicPr>
        <p:blipFill>
          <a:blip r:embed="rId3"/>
          <a:srcRect l="-3272" r="-1074" t="-7630" b="-7855"/>
          <a:stretch/>
        </p:blipFill>
        <p:spPr>
          <a:xfrm>
            <a:off x="6760845" y="4140200"/>
            <a:ext cx="1223645" cy="135445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7456805" y="2157730"/>
            <a:ext cx="2275840" cy="47129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25475" y="1306195"/>
            <a:ext cx="7359015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TutorAgent：下一代AI私人教师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944880" y="406844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7F7FFF"/>
          </a:solidFill>
          <a:ln/>
        </p:spPr>
      </p:sp>
      <p:sp>
        <p:nvSpPr>
          <p:cNvPr id="7" name="Text 2"/>
          <p:cNvSpPr/>
          <p:nvPr/>
        </p:nvSpPr>
        <p:spPr>
          <a:xfrm>
            <a:off x="944880" y="406844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8" name="Image 3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695" y="226060"/>
            <a:ext cx="3202305" cy="663194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29-15:48:15-d3d3jfos8jdo4os5dep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80" y="5125720"/>
            <a:ext cx="2233295" cy="61595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828040" y="5234305"/>
            <a:ext cx="221043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汇报人:Kimi AI</a:t>
            </a:r>
            <a:endParaRPr lang="en-US" sz="1600" dirty="0"/>
          </a:p>
        </p:txBody>
      </p:sp>
      <p:pic>
        <p:nvPicPr>
          <p:cNvPr id="11" name="Image 5" descr="https://kimi-img.moonshot.cn/pub/slides/slides_tmpl/image/25-09-29-15:48:15-d3d3jfos8jdo4os5dep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850" y="5125720"/>
            <a:ext cx="2540000" cy="61595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117850" y="5234305"/>
            <a:ext cx="2540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时间:2025/01/01</a:t>
            </a:r>
            <a:endParaRPr lang="en-US" sz="1600" dirty="0"/>
          </a:p>
        </p:txBody>
      </p:sp>
      <p:sp>
        <p:nvSpPr>
          <p:cNvPr id="13" name="Shape 5"/>
          <p:cNvSpPr/>
          <p:nvPr/>
        </p:nvSpPr>
        <p:spPr>
          <a:xfrm>
            <a:off x="745680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6"/>
          <p:cNvSpPr/>
          <p:nvPr/>
        </p:nvSpPr>
        <p:spPr>
          <a:xfrm>
            <a:off x="745680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6" descr="https://kimi-img.moonshot.cn/pub/slides/slides_tmpl/image/25-09-29-15:48:16-d3d3jg0s8jdo4os5deq0.png">    </p:cNvPr>
          <p:cNvPicPr>
            <a:picLocks noChangeAspect="1"/>
          </p:cNvPicPr>
          <p:nvPr/>
        </p:nvPicPr>
        <p:blipFill>
          <a:blip r:embed="rId8">
            <a:alphaModFix amt="8000"/>
          </a:blip>
          <a:srcRect l="-3272" r="-1074" t="-7630" b="-7855"/>
          <a:stretch/>
        </p:blipFill>
        <p:spPr>
          <a:xfrm>
            <a:off x="283210" y="309245"/>
            <a:ext cx="2998470" cy="3321050"/>
          </a:xfrm>
          <a:prstGeom prst="rect">
            <a:avLst/>
          </a:prstGeom>
        </p:spPr>
      </p:pic>
      <p:pic>
        <p:nvPicPr>
          <p:cNvPr id="16" name="Image 7" descr="https://kimi-img.moonshot.cn/pub/slides/slides_tmpl/image/25-09-29-15:48:16-d3d3jg0s8jdo4os5deq0.png">    </p:cNvPr>
          <p:cNvPicPr>
            <a:picLocks noChangeAspect="1"/>
          </p:cNvPicPr>
          <p:nvPr/>
        </p:nvPicPr>
        <p:blipFill>
          <a:blip r:embed="rId9"/>
          <a:srcRect l="-3272" r="-1074" t="-7630" b="-7855"/>
          <a:stretch/>
        </p:blipFill>
        <p:spPr>
          <a:xfrm>
            <a:off x="944880" y="630555"/>
            <a:ext cx="610235" cy="67564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18745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竞品缺闭环，我们全具备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96850" y="179705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 Agent 组合形成网络效应，构筑数据壁垒</a:t>
            </a:r>
            <a:endParaRPr lang="en-US" sz="1600" dirty="0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254000" y="2457450"/>
          <a:ext cx="11684000" cy="3276600"/>
        </p:xfrm>
        <a:graphic>
          <a:graphicData uri="http://schemas.openxmlformats.org/drawingml/2006/table">
            <a:tbl>
              <a:tblPr/>
              <a:tblGrid>
                <a:gridCol w="2549928"/>
                <a:gridCol w="3273042"/>
                <a:gridCol w="1953676"/>
                <a:gridCol w="1953676"/>
                <a:gridCol w="1953676"/>
              </a:tblGrid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产品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教学性解释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自动练习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学习策略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>
                          <a:solidFill>
                            <a:srgbClr val="1A1A1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多智能体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ChatGPT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一般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Khanmigo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较强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一般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Squirrel AI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弱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✘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2B99">
                        <a:alpha val="5000"/>
                      </a:srgbClr>
                    </a:solidFill>
                  </a:tcPr>
                </a:tc>
              </a:tr>
              <a:tr h="65532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TutorAgent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强 (教学风格微调)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u="none" dirty="0">
                          <a:solidFill>
                            <a:srgbClr val="3B0E9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✔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FFC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CB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商业与财务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270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C+B 双轮驱动，多元收入模型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1844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1865709" y="2565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15473" y="-11609"/>
                </a:moveTo>
                <a:cubicBezTo>
                  <a:pt x="205294" y="-13662"/>
                  <a:pt x="194846" y="-13662"/>
                  <a:pt x="184666" y="-11609"/>
                </a:cubicBezTo>
                <a:lnTo>
                  <a:pt x="17234" y="21878"/>
                </a:lnTo>
                <a:cubicBezTo>
                  <a:pt x="7233" y="23842"/>
                  <a:pt x="0" y="32683"/>
                  <a:pt x="0" y="42863"/>
                </a:cubicBezTo>
                <a:cubicBezTo>
                  <a:pt x="0" y="52060"/>
                  <a:pt x="5804" y="60097"/>
                  <a:pt x="14288" y="63044"/>
                </a:cubicBezTo>
                <a:lnTo>
                  <a:pt x="14288" y="128588"/>
                </a:lnTo>
                <a:lnTo>
                  <a:pt x="268" y="198775"/>
                </a:lnTo>
                <a:cubicBezTo>
                  <a:pt x="89" y="199579"/>
                  <a:pt x="0" y="200471"/>
                  <a:pt x="0" y="201364"/>
                </a:cubicBezTo>
                <a:cubicBezTo>
                  <a:pt x="0" y="208508"/>
                  <a:pt x="5804" y="214402"/>
                  <a:pt x="13037" y="214402"/>
                </a:cubicBezTo>
                <a:lnTo>
                  <a:pt x="44202" y="214402"/>
                </a:lnTo>
                <a:cubicBezTo>
                  <a:pt x="51346" y="214402"/>
                  <a:pt x="57239" y="208598"/>
                  <a:pt x="57239" y="201364"/>
                </a:cubicBezTo>
                <a:cubicBezTo>
                  <a:pt x="57239" y="200471"/>
                  <a:pt x="57150" y="199668"/>
                  <a:pt x="56971" y="198775"/>
                </a:cubicBezTo>
                <a:lnTo>
                  <a:pt x="42863" y="128588"/>
                </a:lnTo>
                <a:lnTo>
                  <a:pt x="42863" y="69026"/>
                </a:lnTo>
                <a:lnTo>
                  <a:pt x="85725" y="77599"/>
                </a:lnTo>
                <a:lnTo>
                  <a:pt x="85725" y="128588"/>
                </a:lnTo>
                <a:cubicBezTo>
                  <a:pt x="85725" y="191720"/>
                  <a:pt x="136892" y="242888"/>
                  <a:pt x="200025" y="242888"/>
                </a:cubicBezTo>
                <a:cubicBezTo>
                  <a:pt x="263158" y="242888"/>
                  <a:pt x="314325" y="191720"/>
                  <a:pt x="314325" y="128588"/>
                </a:cubicBezTo>
                <a:lnTo>
                  <a:pt x="314325" y="77599"/>
                </a:lnTo>
                <a:lnTo>
                  <a:pt x="382816" y="63937"/>
                </a:lnTo>
                <a:cubicBezTo>
                  <a:pt x="392817" y="61883"/>
                  <a:pt x="400050" y="53042"/>
                  <a:pt x="400050" y="42863"/>
                </a:cubicBezTo>
                <a:cubicBezTo>
                  <a:pt x="400050" y="32683"/>
                  <a:pt x="392817" y="23842"/>
                  <a:pt x="382816" y="21878"/>
                </a:cubicBezTo>
                <a:lnTo>
                  <a:pt x="215473" y="-11609"/>
                </a:lnTo>
                <a:close/>
                <a:moveTo>
                  <a:pt x="200025" y="200025"/>
                </a:moveTo>
                <a:cubicBezTo>
                  <a:pt x="160556" y="200025"/>
                  <a:pt x="128588" y="168057"/>
                  <a:pt x="128588" y="128588"/>
                </a:cubicBezTo>
                <a:lnTo>
                  <a:pt x="271463" y="128588"/>
                </a:lnTo>
                <a:cubicBezTo>
                  <a:pt x="271463" y="168057"/>
                  <a:pt x="239494" y="200025"/>
                  <a:pt x="200025" y="200025"/>
                </a:cubicBezTo>
                <a:close/>
                <a:moveTo>
                  <a:pt x="107246" y="285839"/>
                </a:moveTo>
                <a:cubicBezTo>
                  <a:pt x="52417" y="311021"/>
                  <a:pt x="14288" y="366385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178594" y="457200"/>
                </a:lnTo>
                <a:lnTo>
                  <a:pt x="178594" y="326827"/>
                </a:lnTo>
                <a:lnTo>
                  <a:pt x="127337" y="288429"/>
                </a:lnTo>
                <a:cubicBezTo>
                  <a:pt x="121533" y="284053"/>
                  <a:pt x="113764" y="282893"/>
                  <a:pt x="107156" y="285929"/>
                </a:cubicBezTo>
                <a:close/>
                <a:moveTo>
                  <a:pt x="221456" y="457200"/>
                </a:move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66385"/>
                  <a:pt x="347633" y="311021"/>
                  <a:pt x="292804" y="285929"/>
                </a:cubicBezTo>
                <a:cubicBezTo>
                  <a:pt x="286196" y="282893"/>
                  <a:pt x="278428" y="284053"/>
                  <a:pt x="272623" y="288429"/>
                </a:cubicBezTo>
                <a:lnTo>
                  <a:pt x="221367" y="326827"/>
                </a:lnTo>
                <a:lnTo>
                  <a:pt x="221367" y="457200"/>
                </a:ln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5" name="Text 3"/>
          <p:cNvSpPr/>
          <p:nvPr/>
        </p:nvSpPr>
        <p:spPr>
          <a:xfrm>
            <a:off x="1018580" y="3352800"/>
            <a:ext cx="209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ToC (学生/家长)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12750" y="3810000"/>
            <a:ext cx="330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免费增值模式，Pro版 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¥199/年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，预计付费率 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284067" y="24892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838627" y="2870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9" name="Text 7"/>
          <p:cNvSpPr/>
          <p:nvPr/>
        </p:nvSpPr>
        <p:spPr>
          <a:xfrm>
            <a:off x="5054005" y="3657600"/>
            <a:ext cx="2082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ToB (学校/机构)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442817" y="4114800"/>
            <a:ext cx="330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按学生数订阅，每生每年 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¥99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，已试点 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50+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所学校。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314134" y="2184400"/>
            <a:ext cx="3619500" cy="2336800"/>
          </a:xfrm>
          <a:custGeom>
            <a:avLst/>
            <a:gdLst/>
            <a:ahLst/>
            <a:cxnLst/>
            <a:rect l="l" t="t" r="r" b="b"/>
            <a:pathLst>
              <a:path w="3619500" h="2336800">
                <a:moveTo>
                  <a:pt x="101604" y="0"/>
                </a:moveTo>
                <a:lnTo>
                  <a:pt x="3517896" y="0"/>
                </a:lnTo>
                <a:cubicBezTo>
                  <a:pt x="3574010" y="0"/>
                  <a:pt x="3619500" y="45490"/>
                  <a:pt x="3619500" y="101604"/>
                </a:cubicBezTo>
                <a:lnTo>
                  <a:pt x="3619500" y="2235196"/>
                </a:lnTo>
                <a:cubicBezTo>
                  <a:pt x="3619500" y="2291310"/>
                  <a:pt x="3574010" y="2336800"/>
                  <a:pt x="35178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9868694" y="2565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40119" y="76081"/>
                </a:moveTo>
                <a:lnTo>
                  <a:pt x="135999" y="191810"/>
                </a:lnTo>
                <a:cubicBezTo>
                  <a:pt x="131891" y="196364"/>
                  <a:pt x="132070" y="203418"/>
                  <a:pt x="136446" y="207794"/>
                </a:cubicBezTo>
                <a:cubicBezTo>
                  <a:pt x="163681" y="235029"/>
                  <a:pt x="207883" y="235029"/>
                  <a:pt x="235119" y="207794"/>
                </a:cubicBezTo>
                <a:lnTo>
                  <a:pt x="263515" y="179397"/>
                </a:lnTo>
                <a:cubicBezTo>
                  <a:pt x="267266" y="175647"/>
                  <a:pt x="271998" y="173593"/>
                  <a:pt x="276820" y="173236"/>
                </a:cubicBezTo>
                <a:cubicBezTo>
                  <a:pt x="282893" y="172700"/>
                  <a:pt x="289143" y="174754"/>
                  <a:pt x="293787" y="179397"/>
                </a:cubicBezTo>
                <a:lnTo>
                  <a:pt x="451485" y="335756"/>
                </a:lnTo>
                <a:lnTo>
                  <a:pt x="514350" y="285750"/>
                </a:lnTo>
                <a:lnTo>
                  <a:pt x="514350" y="28575"/>
                </a:lnTo>
                <a:lnTo>
                  <a:pt x="414338" y="85725"/>
                </a:lnTo>
                <a:lnTo>
                  <a:pt x="393085" y="71527"/>
                </a:lnTo>
                <a:cubicBezTo>
                  <a:pt x="378976" y="62151"/>
                  <a:pt x="362456" y="57150"/>
                  <a:pt x="345490" y="57150"/>
                </a:cubicBezTo>
                <a:lnTo>
                  <a:pt x="282625" y="57150"/>
                </a:lnTo>
                <a:cubicBezTo>
                  <a:pt x="281642" y="57150"/>
                  <a:pt x="280571" y="57150"/>
                  <a:pt x="279589" y="57239"/>
                </a:cubicBezTo>
                <a:cubicBezTo>
                  <a:pt x="264497" y="58043"/>
                  <a:pt x="250299" y="64830"/>
                  <a:pt x="240119" y="76081"/>
                </a:cubicBezTo>
                <a:close/>
                <a:moveTo>
                  <a:pt x="104120" y="163145"/>
                </a:moveTo>
                <a:lnTo>
                  <a:pt x="199489" y="57150"/>
                </a:lnTo>
                <a:lnTo>
                  <a:pt x="164128" y="57150"/>
                </a:lnTo>
                <a:cubicBezTo>
                  <a:pt x="141357" y="57150"/>
                  <a:pt x="119569" y="66169"/>
                  <a:pt x="103495" y="82242"/>
                </a:cubicBezTo>
                <a:lnTo>
                  <a:pt x="100013" y="85725"/>
                </a:lnTo>
                <a:lnTo>
                  <a:pt x="0" y="28575"/>
                </a:lnTo>
                <a:lnTo>
                  <a:pt x="0" y="285750"/>
                </a:lnTo>
                <a:lnTo>
                  <a:pt x="139660" y="402104"/>
                </a:lnTo>
                <a:cubicBezTo>
                  <a:pt x="160199" y="419249"/>
                  <a:pt x="186095" y="428625"/>
                  <a:pt x="212794" y="428625"/>
                </a:cubicBezTo>
                <a:lnTo>
                  <a:pt x="226814" y="428625"/>
                </a:lnTo>
                <a:lnTo>
                  <a:pt x="220563" y="422374"/>
                </a:lnTo>
                <a:cubicBezTo>
                  <a:pt x="212169" y="413980"/>
                  <a:pt x="212169" y="400407"/>
                  <a:pt x="220563" y="392103"/>
                </a:cubicBezTo>
                <a:cubicBezTo>
                  <a:pt x="228957" y="383798"/>
                  <a:pt x="242530" y="383709"/>
                  <a:pt x="250835" y="392103"/>
                </a:cubicBezTo>
                <a:lnTo>
                  <a:pt x="287447" y="428714"/>
                </a:lnTo>
                <a:lnTo>
                  <a:pt x="295483" y="428714"/>
                </a:lnTo>
                <a:cubicBezTo>
                  <a:pt x="312539" y="428714"/>
                  <a:pt x="329238" y="424875"/>
                  <a:pt x="344418" y="417731"/>
                </a:cubicBezTo>
                <a:lnTo>
                  <a:pt x="320576" y="393799"/>
                </a:lnTo>
                <a:cubicBezTo>
                  <a:pt x="312182" y="385405"/>
                  <a:pt x="312182" y="371832"/>
                  <a:pt x="320576" y="363528"/>
                </a:cubicBezTo>
                <a:cubicBezTo>
                  <a:pt x="328970" y="355223"/>
                  <a:pt x="342543" y="355134"/>
                  <a:pt x="350847" y="363528"/>
                </a:cubicBezTo>
                <a:lnTo>
                  <a:pt x="379422" y="392103"/>
                </a:lnTo>
                <a:lnTo>
                  <a:pt x="395049" y="376476"/>
                </a:lnTo>
                <a:cubicBezTo>
                  <a:pt x="402997" y="368528"/>
                  <a:pt x="405319" y="357009"/>
                  <a:pt x="401836" y="346918"/>
                </a:cubicBezTo>
                <a:lnTo>
                  <a:pt x="278696" y="224760"/>
                </a:lnTo>
                <a:lnTo>
                  <a:pt x="265390" y="238065"/>
                </a:lnTo>
                <a:cubicBezTo>
                  <a:pt x="221367" y="282089"/>
                  <a:pt x="150108" y="282089"/>
                  <a:pt x="106085" y="238065"/>
                </a:cubicBezTo>
                <a:cubicBezTo>
                  <a:pt x="85546" y="217527"/>
                  <a:pt x="84743" y="184577"/>
                  <a:pt x="104120" y="163056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13" name="Text 11"/>
          <p:cNvSpPr/>
          <p:nvPr/>
        </p:nvSpPr>
        <p:spPr>
          <a:xfrm>
            <a:off x="8979098" y="3352800"/>
            <a:ext cx="229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ToB2B (教育公司)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72884" y="3810000"/>
            <a:ext cx="330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开放Teaching-Agent API，按调用量计费，赋能行业。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96850" y="52324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三箭齐发，三年收入复合增速 </a:t>
            </a:r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200%+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600200"/>
            <a:ext cx="4902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三年财务模型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209800"/>
            <a:ext cx="482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高毛利，快速盈利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819400"/>
            <a:ext cx="4775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用户数从1万增至25万，收入由200万元跃至9600万元。第二年即扭亏，第三年净利7000万元，毛利率维持75%以上。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92100" y="4089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6" name="Text 4"/>
          <p:cNvSpPr/>
          <p:nvPr/>
        </p:nvSpPr>
        <p:spPr>
          <a:xfrm>
            <a:off x="711200" y="4038600"/>
            <a:ext cx="247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预计 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18-24个月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盈亏平衡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92100" y="4546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8" name="Text 6"/>
          <p:cNvSpPr/>
          <p:nvPr/>
        </p:nvSpPr>
        <p:spPr>
          <a:xfrm>
            <a:off x="711200" y="449580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毛利率高 (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&gt;75%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92100" y="5003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63500"/>
                </a:moveTo>
                <a:cubicBezTo>
                  <a:pt x="145375" y="63500"/>
                  <a:pt x="139700" y="57825"/>
                  <a:pt x="139700" y="50800"/>
                </a:cubicBezTo>
                <a:cubicBezTo>
                  <a:pt x="139700" y="43775"/>
                  <a:pt x="145375" y="38100"/>
                  <a:pt x="152400" y="38100"/>
                </a:cubicBezTo>
                <a:lnTo>
                  <a:pt x="215900" y="38100"/>
                </a:lnTo>
                <a:cubicBezTo>
                  <a:pt x="222925" y="38100"/>
                  <a:pt x="228600" y="43775"/>
                  <a:pt x="228600" y="50800"/>
                </a:cubicBezTo>
                <a:lnTo>
                  <a:pt x="228600" y="114300"/>
                </a:lnTo>
                <a:cubicBezTo>
                  <a:pt x="228600" y="121325"/>
                  <a:pt x="222925" y="127000"/>
                  <a:pt x="215900" y="127000"/>
                </a:cubicBezTo>
                <a:cubicBezTo>
                  <a:pt x="208875" y="127000"/>
                  <a:pt x="203200" y="121325"/>
                  <a:pt x="203200" y="114300"/>
                </a:cubicBezTo>
                <a:lnTo>
                  <a:pt x="203200" y="81478"/>
                </a:lnTo>
                <a:lnTo>
                  <a:pt x="135969" y="148709"/>
                </a:lnTo>
                <a:cubicBezTo>
                  <a:pt x="131008" y="153670"/>
                  <a:pt x="122952" y="153670"/>
                  <a:pt x="117991" y="148709"/>
                </a:cubicBezTo>
                <a:lnTo>
                  <a:pt x="76200" y="106878"/>
                </a:lnTo>
                <a:lnTo>
                  <a:pt x="21669" y="161369"/>
                </a:lnTo>
                <a:cubicBezTo>
                  <a:pt x="16708" y="166330"/>
                  <a:pt x="8652" y="166330"/>
                  <a:pt x="3691" y="161369"/>
                </a:cubicBezTo>
                <a:cubicBezTo>
                  <a:pt x="-1270" y="156408"/>
                  <a:pt x="-1270" y="148352"/>
                  <a:pt x="3691" y="143391"/>
                </a:cubicBezTo>
                <a:lnTo>
                  <a:pt x="67191" y="79891"/>
                </a:lnTo>
                <a:cubicBezTo>
                  <a:pt x="72152" y="74930"/>
                  <a:pt x="80208" y="74930"/>
                  <a:pt x="85169" y="79891"/>
                </a:cubicBezTo>
                <a:lnTo>
                  <a:pt x="127000" y="121722"/>
                </a:lnTo>
                <a:lnTo>
                  <a:pt x="185222" y="63500"/>
                </a:lnTo>
                <a:lnTo>
                  <a:pt x="152400" y="63500"/>
                </a:ln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10" name="Text 8"/>
          <p:cNvSpPr/>
          <p:nvPr/>
        </p:nvSpPr>
        <p:spPr>
          <a:xfrm>
            <a:off x="711200" y="4953000"/>
            <a:ext cx="281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现金流为正后，形成稳定 ARR</a:t>
            </a:r>
            <a:endParaRPr lang="en-US" sz="1600" dirty="0"/>
          </a:p>
        </p:txBody>
      </p:sp>
      <p:pic>
        <p:nvPicPr>
          <p:cNvPr id="11" name="Image 0" descr="https://kimi-web-img.moonshot.cn/img/www.praxisframework.org/8385ab254650c35c1c56b6f2f69e13eedbd13a3d.png">    </p:cNvPr>
          <p:cNvPicPr>
            <a:picLocks noChangeAspect="1"/>
          </p:cNvPicPr>
          <p:nvPr/>
        </p:nvPicPr>
        <p:blipFill>
          <a:blip r:embed="rId1"/>
          <a:srcRect l="21367" r="21367" t="0" b="0"/>
          <a:stretch/>
        </p:blipFill>
        <p:spPr>
          <a:xfrm>
            <a:off x="5334000" y="1047750"/>
            <a:ext cx="6604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增长与风险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651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短视频裂变：如何快速获得 10 万用户？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356320" y="2844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36305" y="92958"/>
                </a:moveTo>
                <a:cubicBezTo>
                  <a:pt x="451217" y="109121"/>
                  <a:pt x="458093" y="128409"/>
                  <a:pt x="457111" y="151626"/>
                </a:cubicBezTo>
                <a:lnTo>
                  <a:pt x="457111" y="332363"/>
                </a:lnTo>
                <a:cubicBezTo>
                  <a:pt x="456754" y="355937"/>
                  <a:pt x="448895" y="375315"/>
                  <a:pt x="433447" y="390495"/>
                </a:cubicBezTo>
                <a:cubicBezTo>
                  <a:pt x="418088" y="405676"/>
                  <a:pt x="398532" y="413623"/>
                  <a:pt x="374958" y="414338"/>
                </a:cubicBezTo>
                <a:lnTo>
                  <a:pt x="82153" y="414338"/>
                </a:lnTo>
                <a:cubicBezTo>
                  <a:pt x="58579" y="413623"/>
                  <a:pt x="39112" y="405586"/>
                  <a:pt x="23842" y="390049"/>
                </a:cubicBezTo>
                <a:cubicBezTo>
                  <a:pt x="8573" y="374511"/>
                  <a:pt x="625" y="354062"/>
                  <a:pt x="0" y="328791"/>
                </a:cubicBezTo>
                <a:lnTo>
                  <a:pt x="0" y="151626"/>
                </a:lnTo>
                <a:cubicBezTo>
                  <a:pt x="714" y="128409"/>
                  <a:pt x="8662" y="109121"/>
                  <a:pt x="23842" y="92958"/>
                </a:cubicBezTo>
                <a:cubicBezTo>
                  <a:pt x="39112" y="78403"/>
                  <a:pt x="58489" y="70366"/>
                  <a:pt x="82153" y="69652"/>
                </a:cubicBezTo>
                <a:lnTo>
                  <a:pt x="108406" y="69652"/>
                </a:lnTo>
                <a:lnTo>
                  <a:pt x="85725" y="46613"/>
                </a:lnTo>
                <a:cubicBezTo>
                  <a:pt x="80635" y="41523"/>
                  <a:pt x="78045" y="35004"/>
                  <a:pt x="78045" y="27146"/>
                </a:cubicBezTo>
                <a:cubicBezTo>
                  <a:pt x="78045" y="19288"/>
                  <a:pt x="80635" y="12769"/>
                  <a:pt x="85725" y="7680"/>
                </a:cubicBezTo>
                <a:cubicBezTo>
                  <a:pt x="90815" y="2590"/>
                  <a:pt x="97334" y="0"/>
                  <a:pt x="105281" y="0"/>
                </a:cubicBezTo>
                <a:cubicBezTo>
                  <a:pt x="113228" y="0"/>
                  <a:pt x="119658" y="2590"/>
                  <a:pt x="124837" y="7680"/>
                </a:cubicBezTo>
                <a:lnTo>
                  <a:pt x="190292" y="69652"/>
                </a:lnTo>
                <a:lnTo>
                  <a:pt x="268873" y="69652"/>
                </a:lnTo>
                <a:lnTo>
                  <a:pt x="335399" y="7680"/>
                </a:lnTo>
                <a:cubicBezTo>
                  <a:pt x="340846" y="2590"/>
                  <a:pt x="347543" y="0"/>
                  <a:pt x="355402" y="0"/>
                </a:cubicBezTo>
                <a:cubicBezTo>
                  <a:pt x="363260" y="0"/>
                  <a:pt x="369778" y="2590"/>
                  <a:pt x="374958" y="7680"/>
                </a:cubicBezTo>
                <a:cubicBezTo>
                  <a:pt x="380047" y="12769"/>
                  <a:pt x="382637" y="19288"/>
                  <a:pt x="382637" y="27146"/>
                </a:cubicBezTo>
                <a:cubicBezTo>
                  <a:pt x="382637" y="35004"/>
                  <a:pt x="380048" y="41523"/>
                  <a:pt x="374958" y="46613"/>
                </a:cubicBezTo>
                <a:lnTo>
                  <a:pt x="352365" y="69652"/>
                </a:lnTo>
                <a:lnTo>
                  <a:pt x="378529" y="69652"/>
                </a:lnTo>
                <a:cubicBezTo>
                  <a:pt x="402104" y="70366"/>
                  <a:pt x="421392" y="78403"/>
                  <a:pt x="436305" y="92958"/>
                </a:cubicBezTo>
                <a:close/>
                <a:moveTo>
                  <a:pt x="401657" y="155198"/>
                </a:moveTo>
                <a:cubicBezTo>
                  <a:pt x="401300" y="146625"/>
                  <a:pt x="398353" y="139660"/>
                  <a:pt x="392103" y="134213"/>
                </a:cubicBezTo>
                <a:cubicBezTo>
                  <a:pt x="387459" y="128766"/>
                  <a:pt x="379601" y="125819"/>
                  <a:pt x="371832" y="125462"/>
                </a:cubicBezTo>
                <a:lnTo>
                  <a:pt x="85725" y="125462"/>
                </a:lnTo>
                <a:cubicBezTo>
                  <a:pt x="77153" y="125819"/>
                  <a:pt x="70187" y="128766"/>
                  <a:pt x="64651" y="134213"/>
                </a:cubicBezTo>
                <a:cubicBezTo>
                  <a:pt x="59204" y="139660"/>
                  <a:pt x="56257" y="146625"/>
                  <a:pt x="55900" y="155198"/>
                </a:cubicBezTo>
                <a:lnTo>
                  <a:pt x="55900" y="328791"/>
                </a:lnTo>
                <a:cubicBezTo>
                  <a:pt x="55900" y="337006"/>
                  <a:pt x="58847" y="343972"/>
                  <a:pt x="64651" y="349776"/>
                </a:cubicBezTo>
                <a:cubicBezTo>
                  <a:pt x="70455" y="355580"/>
                  <a:pt x="77510" y="358527"/>
                  <a:pt x="85725" y="358527"/>
                </a:cubicBezTo>
                <a:lnTo>
                  <a:pt x="371832" y="358527"/>
                </a:lnTo>
                <a:cubicBezTo>
                  <a:pt x="380048" y="358527"/>
                  <a:pt x="387013" y="355580"/>
                  <a:pt x="392638" y="349776"/>
                </a:cubicBezTo>
                <a:cubicBezTo>
                  <a:pt x="398264" y="343972"/>
                  <a:pt x="401300" y="337006"/>
                  <a:pt x="401657" y="328791"/>
                </a:cubicBezTo>
                <a:lnTo>
                  <a:pt x="401657" y="155198"/>
                </a:lnTo>
                <a:close/>
                <a:moveTo>
                  <a:pt x="165646" y="193328"/>
                </a:moveTo>
                <a:cubicBezTo>
                  <a:pt x="171271" y="198953"/>
                  <a:pt x="174308" y="205919"/>
                  <a:pt x="174665" y="214045"/>
                </a:cubicBezTo>
                <a:lnTo>
                  <a:pt x="174665" y="243780"/>
                </a:lnTo>
                <a:cubicBezTo>
                  <a:pt x="174308" y="251996"/>
                  <a:pt x="171361" y="258872"/>
                  <a:pt x="165914" y="264497"/>
                </a:cubicBezTo>
                <a:cubicBezTo>
                  <a:pt x="160377" y="270123"/>
                  <a:pt x="153412" y="272981"/>
                  <a:pt x="144840" y="272981"/>
                </a:cubicBezTo>
                <a:cubicBezTo>
                  <a:pt x="136267" y="272981"/>
                  <a:pt x="129213" y="270123"/>
                  <a:pt x="123765" y="264497"/>
                </a:cubicBezTo>
                <a:cubicBezTo>
                  <a:pt x="118318" y="258872"/>
                  <a:pt x="115372" y="251996"/>
                  <a:pt x="115014" y="243780"/>
                </a:cubicBezTo>
                <a:lnTo>
                  <a:pt x="115014" y="214045"/>
                </a:lnTo>
                <a:cubicBezTo>
                  <a:pt x="115372" y="205919"/>
                  <a:pt x="118408" y="198953"/>
                  <a:pt x="124033" y="193328"/>
                </a:cubicBezTo>
                <a:cubicBezTo>
                  <a:pt x="129659" y="187702"/>
                  <a:pt x="135821" y="184755"/>
                  <a:pt x="144840" y="184398"/>
                </a:cubicBezTo>
                <a:cubicBezTo>
                  <a:pt x="153055" y="184755"/>
                  <a:pt x="160020" y="187702"/>
                  <a:pt x="165646" y="193328"/>
                </a:cubicBezTo>
                <a:close/>
                <a:moveTo>
                  <a:pt x="336649" y="193328"/>
                </a:moveTo>
                <a:cubicBezTo>
                  <a:pt x="342275" y="198953"/>
                  <a:pt x="345311" y="205919"/>
                  <a:pt x="345668" y="214045"/>
                </a:cubicBezTo>
                <a:lnTo>
                  <a:pt x="345668" y="243780"/>
                </a:lnTo>
                <a:cubicBezTo>
                  <a:pt x="345311" y="251996"/>
                  <a:pt x="342364" y="258872"/>
                  <a:pt x="336917" y="264497"/>
                </a:cubicBezTo>
                <a:cubicBezTo>
                  <a:pt x="331470" y="270123"/>
                  <a:pt x="324416" y="272981"/>
                  <a:pt x="315843" y="272981"/>
                </a:cubicBezTo>
                <a:cubicBezTo>
                  <a:pt x="307271" y="272981"/>
                  <a:pt x="300305" y="270123"/>
                  <a:pt x="294769" y="264497"/>
                </a:cubicBezTo>
                <a:cubicBezTo>
                  <a:pt x="288518" y="258872"/>
                  <a:pt x="286375" y="251996"/>
                  <a:pt x="286107" y="243780"/>
                </a:cubicBezTo>
                <a:lnTo>
                  <a:pt x="286107" y="214045"/>
                </a:lnTo>
                <a:cubicBezTo>
                  <a:pt x="286375" y="205919"/>
                  <a:pt x="289411" y="198953"/>
                  <a:pt x="295037" y="193328"/>
                </a:cubicBezTo>
                <a:cubicBezTo>
                  <a:pt x="300663" y="187702"/>
                  <a:pt x="307628" y="184755"/>
                  <a:pt x="315843" y="184398"/>
                </a:cubicBezTo>
                <a:cubicBezTo>
                  <a:pt x="324058" y="184755"/>
                  <a:pt x="331024" y="187702"/>
                  <a:pt x="336649" y="193328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4" name="Text 2"/>
          <p:cNvSpPr/>
          <p:nvPr/>
        </p:nvSpPr>
        <p:spPr>
          <a:xfrm>
            <a:off x="1119584" y="3683000"/>
            <a:ext cx="92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内容获客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19100" y="4038600"/>
            <a:ext cx="2336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B站/抖音投放“AI老师拆错题”短视频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936081" y="30480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63442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35731"/>
                </a:moveTo>
                <a:cubicBezTo>
                  <a:pt x="271970" y="135731"/>
                  <a:pt x="307181" y="100520"/>
                  <a:pt x="307181" y="57150"/>
                </a:cubicBezTo>
                <a:cubicBezTo>
                  <a:pt x="307181" y="13780"/>
                  <a:pt x="271970" y="-21431"/>
                  <a:pt x="228600" y="-21431"/>
                </a:cubicBezTo>
                <a:cubicBezTo>
                  <a:pt x="185230" y="-21431"/>
                  <a:pt x="150019" y="13780"/>
                  <a:pt x="150019" y="57150"/>
                </a:cubicBezTo>
                <a:cubicBezTo>
                  <a:pt x="150019" y="100520"/>
                  <a:pt x="185230" y="135731"/>
                  <a:pt x="228600" y="135731"/>
                </a:cubicBezTo>
                <a:close/>
                <a:moveTo>
                  <a:pt x="228600" y="402461"/>
                </a:moveTo>
                <a:lnTo>
                  <a:pt x="228600" y="269141"/>
                </a:lnTo>
                <a:cubicBezTo>
                  <a:pt x="243155" y="263069"/>
                  <a:pt x="257979" y="256907"/>
                  <a:pt x="272981" y="250656"/>
                </a:cubicBezTo>
                <a:cubicBezTo>
                  <a:pt x="307806" y="236190"/>
                  <a:pt x="345132" y="228689"/>
                  <a:pt x="382905" y="228689"/>
                </a:cubicBezTo>
                <a:lnTo>
                  <a:pt x="400050" y="228689"/>
                </a:lnTo>
                <a:lnTo>
                  <a:pt x="400050" y="371564"/>
                </a:lnTo>
                <a:lnTo>
                  <a:pt x="382905" y="371564"/>
                </a:lnTo>
                <a:cubicBezTo>
                  <a:pt x="330131" y="371564"/>
                  <a:pt x="277803" y="382012"/>
                  <a:pt x="229046" y="402372"/>
                </a:cubicBezTo>
                <a:lnTo>
                  <a:pt x="228600" y="402550"/>
                </a:lnTo>
                <a:close/>
                <a:moveTo>
                  <a:pt x="228600" y="207169"/>
                </a:moveTo>
                <a:lnTo>
                  <a:pt x="206186" y="197793"/>
                </a:lnTo>
                <a:cubicBezTo>
                  <a:pt x="164396" y="180380"/>
                  <a:pt x="119569" y="171450"/>
                  <a:pt x="74295" y="171450"/>
                </a:cubicBezTo>
                <a:lnTo>
                  <a:pt x="42863" y="171450"/>
                </a:lnTo>
                <a:cubicBezTo>
                  <a:pt x="19199" y="171450"/>
                  <a:pt x="0" y="190649"/>
                  <a:pt x="0" y="214313"/>
                </a:cubicBezTo>
                <a:lnTo>
                  <a:pt x="0" y="385763"/>
                </a:lnTo>
                <a:cubicBezTo>
                  <a:pt x="0" y="409426"/>
                  <a:pt x="19199" y="428625"/>
                  <a:pt x="42863" y="428625"/>
                </a:cubicBezTo>
                <a:lnTo>
                  <a:pt x="74295" y="428625"/>
                </a:lnTo>
                <a:cubicBezTo>
                  <a:pt x="119569" y="428625"/>
                  <a:pt x="164396" y="437555"/>
                  <a:pt x="206186" y="454968"/>
                </a:cubicBezTo>
                <a:lnTo>
                  <a:pt x="217616" y="459700"/>
                </a:lnTo>
                <a:cubicBezTo>
                  <a:pt x="224671" y="462647"/>
                  <a:pt x="232529" y="462647"/>
                  <a:pt x="239584" y="459700"/>
                </a:cubicBezTo>
                <a:lnTo>
                  <a:pt x="251014" y="454968"/>
                </a:lnTo>
                <a:cubicBezTo>
                  <a:pt x="292804" y="437555"/>
                  <a:pt x="337631" y="428625"/>
                  <a:pt x="382905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2"/>
                </a:cubicBezTo>
                <a:lnTo>
                  <a:pt x="457200" y="214312"/>
                </a:lnTo>
                <a:cubicBezTo>
                  <a:pt x="457200" y="190649"/>
                  <a:pt x="438001" y="171450"/>
                  <a:pt x="414338" y="171450"/>
                </a:cubicBezTo>
                <a:lnTo>
                  <a:pt x="382905" y="171450"/>
                </a:lnTo>
                <a:cubicBezTo>
                  <a:pt x="337631" y="171450"/>
                  <a:pt x="292804" y="180380"/>
                  <a:pt x="251014" y="197793"/>
                </a:cubicBezTo>
                <a:lnTo>
                  <a:pt x="228600" y="207169"/>
                </a:ln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8" name="Text 6"/>
          <p:cNvSpPr/>
          <p:nvPr/>
        </p:nvSpPr>
        <p:spPr>
          <a:xfrm>
            <a:off x="4126706" y="3784600"/>
            <a:ext cx="92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平台合作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715742" y="4140200"/>
            <a:ext cx="175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与在线题库平台互换流量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43203" y="30480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41989" y="2946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12" name="Text 10"/>
          <p:cNvSpPr/>
          <p:nvPr/>
        </p:nvSpPr>
        <p:spPr>
          <a:xfrm>
            <a:off x="7133828" y="3784600"/>
            <a:ext cx="92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校园试点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99064" y="4140200"/>
            <a:ext cx="160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校园大使计划覆盖大学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950325" y="30480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C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377686" y="294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42900" y="171450"/>
                </a:moveTo>
                <a:cubicBezTo>
                  <a:pt x="390227" y="171450"/>
                  <a:pt x="428625" y="133052"/>
                  <a:pt x="428625" y="85725"/>
                </a:cubicBezTo>
                <a:cubicBezTo>
                  <a:pt x="428625" y="38398"/>
                  <a:pt x="390227" y="0"/>
                  <a:pt x="342900" y="0"/>
                </a:cubicBezTo>
                <a:cubicBezTo>
                  <a:pt x="295573" y="0"/>
                  <a:pt x="257175" y="38398"/>
                  <a:pt x="257175" y="85725"/>
                </a:cubicBezTo>
                <a:cubicBezTo>
                  <a:pt x="257175" y="90547"/>
                  <a:pt x="257621" y="95369"/>
                  <a:pt x="258336" y="100013"/>
                </a:cubicBezTo>
                <a:lnTo>
                  <a:pt x="142518" y="164396"/>
                </a:lnTo>
                <a:cubicBezTo>
                  <a:pt x="127427" y="151001"/>
                  <a:pt x="107513" y="142875"/>
                  <a:pt x="85725" y="142875"/>
                </a:cubicBezTo>
                <a:cubicBezTo>
                  <a:pt x="38398" y="142875"/>
                  <a:pt x="0" y="181273"/>
                  <a:pt x="0" y="228600"/>
                </a:cubicBezTo>
                <a:cubicBezTo>
                  <a:pt x="0" y="275927"/>
                  <a:pt x="38398" y="314325"/>
                  <a:pt x="85725" y="314325"/>
                </a:cubicBezTo>
                <a:cubicBezTo>
                  <a:pt x="107513" y="314325"/>
                  <a:pt x="127337" y="306199"/>
                  <a:pt x="142518" y="292804"/>
                </a:cubicBezTo>
                <a:lnTo>
                  <a:pt x="258336" y="357188"/>
                </a:lnTo>
                <a:cubicBezTo>
                  <a:pt x="257532" y="361831"/>
                  <a:pt x="257175" y="366564"/>
                  <a:pt x="257175" y="371475"/>
                </a:cubicBezTo>
                <a:cubicBezTo>
                  <a:pt x="257175" y="418802"/>
                  <a:pt x="295573" y="457200"/>
                  <a:pt x="342900" y="457200"/>
                </a:cubicBezTo>
                <a:cubicBezTo>
                  <a:pt x="390227" y="457200"/>
                  <a:pt x="428625" y="418802"/>
                  <a:pt x="428625" y="371475"/>
                </a:cubicBezTo>
                <a:cubicBezTo>
                  <a:pt x="428625" y="324148"/>
                  <a:pt x="390227" y="285750"/>
                  <a:pt x="342900" y="285750"/>
                </a:cubicBezTo>
                <a:cubicBezTo>
                  <a:pt x="321112" y="285750"/>
                  <a:pt x="301288" y="293876"/>
                  <a:pt x="286107" y="307271"/>
                </a:cubicBezTo>
                <a:lnTo>
                  <a:pt x="170289" y="242888"/>
                </a:lnTo>
                <a:cubicBezTo>
                  <a:pt x="171093" y="238244"/>
                  <a:pt x="171450" y="233511"/>
                  <a:pt x="171450" y="228600"/>
                </a:cubicBezTo>
                <a:cubicBezTo>
                  <a:pt x="171450" y="223689"/>
                  <a:pt x="171004" y="218956"/>
                  <a:pt x="170289" y="214313"/>
                </a:cubicBezTo>
                <a:lnTo>
                  <a:pt x="286107" y="149929"/>
                </a:lnTo>
                <a:cubicBezTo>
                  <a:pt x="301198" y="163324"/>
                  <a:pt x="321112" y="171450"/>
                  <a:pt x="342900" y="171450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16" name="Text 14"/>
          <p:cNvSpPr/>
          <p:nvPr/>
        </p:nvSpPr>
        <p:spPr>
          <a:xfrm>
            <a:off x="10140950" y="3784600"/>
            <a:ext cx="92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社交裂变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571831" y="4140200"/>
            <a:ext cx="2070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“错题讲解报告”分享至班级群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96850" y="48514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预计单用户获客成本 </a:t>
            </a:r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&lt;15元 </a:t>
            </a:r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，6个月达成10万注册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447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风险评估及应对策略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3622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06400" y="25146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解释错误 (LLM幻觉)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11525" y="25400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6" name="Text 4"/>
          <p:cNvSpPr/>
          <p:nvPr/>
        </p:nvSpPr>
        <p:spPr>
          <a:xfrm>
            <a:off x="3810000" y="2540000"/>
            <a:ext cx="421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双模型交叉验证 + 专家规则库，错误率降至 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0.3%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54000" y="31750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06400" y="33274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教学质量不稳定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311525" y="3352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10" name="Text 8"/>
          <p:cNvSpPr/>
          <p:nvPr/>
        </p:nvSpPr>
        <p:spPr>
          <a:xfrm>
            <a:off x="3810000" y="3352800"/>
            <a:ext cx="384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持续DPO微调与人工抽检并行，季度更新模型。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4000" y="39878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406400" y="41402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合规 (未成年人隐私)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11525" y="4165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14" name="Text 12"/>
          <p:cNvSpPr/>
          <p:nvPr/>
        </p:nvSpPr>
        <p:spPr>
          <a:xfrm>
            <a:off x="3810000" y="4165600"/>
            <a:ext cx="405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本地脱敏 + 家长端可审计日志，已通过三级等保。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54000" y="48006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406400" y="49530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市场竞争激烈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311525" y="4978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81087" y="138212"/>
                </a:moveTo>
                <a:cubicBezTo>
                  <a:pt x="287288" y="132011"/>
                  <a:pt x="287288" y="121940"/>
                  <a:pt x="281087" y="115739"/>
                </a:cubicBezTo>
                <a:lnTo>
                  <a:pt x="217587" y="52239"/>
                </a:lnTo>
                <a:cubicBezTo>
                  <a:pt x="211386" y="46038"/>
                  <a:pt x="201315" y="46038"/>
                  <a:pt x="195114" y="52239"/>
                </a:cubicBezTo>
                <a:cubicBezTo>
                  <a:pt x="188913" y="58440"/>
                  <a:pt x="188913" y="68511"/>
                  <a:pt x="195114" y="74712"/>
                </a:cubicBezTo>
                <a:lnTo>
                  <a:pt x="23152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231527" y="142875"/>
                </a:lnTo>
                <a:lnTo>
                  <a:pt x="195114" y="179288"/>
                </a:lnTo>
                <a:cubicBezTo>
                  <a:pt x="188912" y="185489"/>
                  <a:pt x="188912" y="195560"/>
                  <a:pt x="195114" y="201761"/>
                </a:cubicBezTo>
                <a:cubicBezTo>
                  <a:pt x="201315" y="207963"/>
                  <a:pt x="211386" y="207963"/>
                  <a:pt x="217587" y="201761"/>
                </a:cubicBezTo>
                <a:lnTo>
                  <a:pt x="281087" y="138261"/>
                </a:ln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18" name="Text 16"/>
          <p:cNvSpPr/>
          <p:nvPr/>
        </p:nvSpPr>
        <p:spPr>
          <a:xfrm>
            <a:off x="3810000" y="4978400"/>
            <a:ext cx="466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用多Agent专利与数据飞轮建立先发优势，保持迭代速度。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愿景与融资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pixabay.com/da96a04cb6e35fbc924d7ea22a5d6bf679e1bc0c.jpg">    </p:cNvPr>
          <p:cNvPicPr>
            <a:picLocks noChangeAspect="1"/>
          </p:cNvPicPr>
          <p:nvPr/>
        </p:nvPicPr>
        <p:blipFill>
          <a:blip r:embed="rId1"/>
          <a:srcRect l="8633" r="8633" t="0" b="0"/>
          <a:stretch/>
        </p:blipFill>
        <p:spPr>
          <a:xfrm>
            <a:off x="254000" y="783233"/>
            <a:ext cx="5842000" cy="5295900"/>
          </a:xfrm>
          <a:prstGeom prst="roundRect">
            <a:avLst>
              <a:gd name="adj" fmla="val 2878"/>
            </a:avLst>
          </a:prstGeom>
        </p:spPr>
      </p:pic>
      <p:sp>
        <p:nvSpPr>
          <p:cNvPr id="3" name="Text 0"/>
          <p:cNvSpPr/>
          <p:nvPr/>
        </p:nvSpPr>
        <p:spPr>
          <a:xfrm>
            <a:off x="6502400" y="18542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长期愿景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502400" y="24638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打造全球最大教学智能体平台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02400" y="30734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让任何地区、任何收入的学习者都能获得千人千面的AI老师。计划两年内覆盖K12全学科，五年扩展至职业与素质教育。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502400" y="4292600"/>
            <a:ext cx="0" cy="711200"/>
          </a:xfrm>
          <a:prstGeom prst="line">
            <a:avLst/>
          </a:prstGeom>
          <a:noFill/>
          <a:ln w="508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6756400" y="4292600"/>
            <a:ext cx="5295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“让每个人都拥有一个会教、会引导、懂你的AI老师。”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549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明星团队：教育与 AI 的跨界融合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4638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00088" y="29083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8" y="184547"/>
                </a:moveTo>
                <a:cubicBezTo>
                  <a:pt x="117403" y="184547"/>
                  <a:pt x="77391" y="144534"/>
                  <a:pt x="77391" y="95250"/>
                </a:cubicBezTo>
                <a:cubicBezTo>
                  <a:pt x="77391" y="45966"/>
                  <a:pt x="117403" y="5953"/>
                  <a:pt x="166687" y="5953"/>
                </a:cubicBezTo>
                <a:cubicBezTo>
                  <a:pt x="215972" y="5953"/>
                  <a:pt x="255984" y="45966"/>
                  <a:pt x="255984" y="95250"/>
                </a:cubicBezTo>
                <a:cubicBezTo>
                  <a:pt x="255984" y="144534"/>
                  <a:pt x="215972" y="184547"/>
                  <a:pt x="166688" y="184547"/>
                </a:cubicBezTo>
                <a:close/>
                <a:moveTo>
                  <a:pt x="143991" y="226219"/>
                </a:moveTo>
                <a:lnTo>
                  <a:pt x="189384" y="226219"/>
                </a:lnTo>
                <a:cubicBezTo>
                  <a:pt x="196602" y="226219"/>
                  <a:pt x="202406" y="232023"/>
                  <a:pt x="202406" y="239241"/>
                </a:cubicBezTo>
                <a:cubicBezTo>
                  <a:pt x="202406" y="242367"/>
                  <a:pt x="201290" y="245343"/>
                  <a:pt x="199281" y="247724"/>
                </a:cubicBezTo>
                <a:lnTo>
                  <a:pt x="178891" y="271537"/>
                </a:lnTo>
                <a:lnTo>
                  <a:pt x="201960" y="357188"/>
                </a:lnTo>
                <a:lnTo>
                  <a:pt x="202406" y="357188"/>
                </a:lnTo>
                <a:lnTo>
                  <a:pt x="228154" y="254124"/>
                </a:lnTo>
                <a:cubicBezTo>
                  <a:pt x="229791" y="247650"/>
                  <a:pt x="236413" y="243706"/>
                  <a:pt x="242664" y="246087"/>
                </a:cubicBezTo>
                <a:cubicBezTo>
                  <a:pt x="288727" y="263649"/>
                  <a:pt x="321469" y="308297"/>
                  <a:pt x="321469" y="360536"/>
                </a:cubicBezTo>
                <a:cubicBezTo>
                  <a:pt x="321469" y="371773"/>
                  <a:pt x="312316" y="380926"/>
                  <a:pt x="301079" y="380926"/>
                </a:cubicBezTo>
                <a:lnTo>
                  <a:pt x="32296" y="381000"/>
                </a:lnTo>
                <a:cubicBezTo>
                  <a:pt x="21059" y="381000"/>
                  <a:pt x="11906" y="371847"/>
                  <a:pt x="11906" y="360611"/>
                </a:cubicBezTo>
                <a:cubicBezTo>
                  <a:pt x="11906" y="308372"/>
                  <a:pt x="44648" y="263723"/>
                  <a:pt x="90711" y="246162"/>
                </a:cubicBezTo>
                <a:cubicBezTo>
                  <a:pt x="96962" y="243780"/>
                  <a:pt x="103584" y="247724"/>
                  <a:pt x="105221" y="254198"/>
                </a:cubicBezTo>
                <a:lnTo>
                  <a:pt x="130969" y="357262"/>
                </a:lnTo>
                <a:lnTo>
                  <a:pt x="131415" y="357262"/>
                </a:lnTo>
                <a:lnTo>
                  <a:pt x="154484" y="271611"/>
                </a:lnTo>
                <a:lnTo>
                  <a:pt x="134094" y="247799"/>
                </a:lnTo>
                <a:cubicBezTo>
                  <a:pt x="132085" y="245418"/>
                  <a:pt x="130969" y="242441"/>
                  <a:pt x="130969" y="239316"/>
                </a:cubicBezTo>
                <a:cubicBezTo>
                  <a:pt x="130969" y="232097"/>
                  <a:pt x="136773" y="226293"/>
                  <a:pt x="143991" y="226293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5" name="Text 3"/>
          <p:cNvSpPr/>
          <p:nvPr/>
        </p:nvSpPr>
        <p:spPr>
          <a:xfrm>
            <a:off x="1473200" y="2667000"/>
            <a:ext cx="438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创始人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73200" y="3022600"/>
            <a:ext cx="4356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清华计算机+北大教育双硕，主导过3款千万用户教育APP。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248400" y="24638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646863" y="2908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68486" y="893"/>
                </a:moveTo>
                <a:cubicBezTo>
                  <a:pt x="255836" y="-2753"/>
                  <a:pt x="242664" y="4614"/>
                  <a:pt x="239018" y="17264"/>
                </a:cubicBezTo>
                <a:lnTo>
                  <a:pt x="143768" y="350639"/>
                </a:lnTo>
                <a:cubicBezTo>
                  <a:pt x="140122" y="363289"/>
                  <a:pt x="147489" y="376461"/>
                  <a:pt x="160139" y="380107"/>
                </a:cubicBezTo>
                <a:cubicBezTo>
                  <a:pt x="172789" y="383753"/>
                  <a:pt x="185961" y="376386"/>
                  <a:pt x="189607" y="363736"/>
                </a:cubicBezTo>
                <a:lnTo>
                  <a:pt x="284857" y="30361"/>
                </a:lnTo>
                <a:cubicBezTo>
                  <a:pt x="288503" y="17711"/>
                  <a:pt x="281136" y="4539"/>
                  <a:pt x="268486" y="893"/>
                </a:cubicBezTo>
                <a:close/>
                <a:moveTo>
                  <a:pt x="316557" y="102171"/>
                </a:moveTo>
                <a:cubicBezTo>
                  <a:pt x="307256" y="111472"/>
                  <a:pt x="307256" y="126578"/>
                  <a:pt x="316557" y="135880"/>
                </a:cubicBezTo>
                <a:lnTo>
                  <a:pt x="371177" y="190500"/>
                </a:lnTo>
                <a:lnTo>
                  <a:pt x="316557" y="245120"/>
                </a:lnTo>
                <a:cubicBezTo>
                  <a:pt x="307256" y="254422"/>
                  <a:pt x="307256" y="269528"/>
                  <a:pt x="316557" y="278829"/>
                </a:cubicBezTo>
                <a:cubicBezTo>
                  <a:pt x="325859" y="288131"/>
                  <a:pt x="340965" y="288131"/>
                  <a:pt x="350267" y="278829"/>
                </a:cubicBezTo>
                <a:lnTo>
                  <a:pt x="421704" y="207392"/>
                </a:lnTo>
                <a:cubicBezTo>
                  <a:pt x="431006" y="198090"/>
                  <a:pt x="431006" y="182984"/>
                  <a:pt x="421704" y="173682"/>
                </a:cubicBezTo>
                <a:lnTo>
                  <a:pt x="350267" y="102245"/>
                </a:lnTo>
                <a:cubicBezTo>
                  <a:pt x="340965" y="92943"/>
                  <a:pt x="325859" y="92943"/>
                  <a:pt x="316557" y="102245"/>
                </a:cubicBezTo>
                <a:close/>
                <a:moveTo>
                  <a:pt x="112142" y="102171"/>
                </a:moveTo>
                <a:cubicBezTo>
                  <a:pt x="102840" y="92869"/>
                  <a:pt x="87734" y="92869"/>
                  <a:pt x="78432" y="102171"/>
                </a:cubicBezTo>
                <a:lnTo>
                  <a:pt x="6995" y="173608"/>
                </a:lnTo>
                <a:cubicBezTo>
                  <a:pt x="-2307" y="182910"/>
                  <a:pt x="-2307" y="198016"/>
                  <a:pt x="6995" y="207318"/>
                </a:cubicBezTo>
                <a:lnTo>
                  <a:pt x="78432" y="278755"/>
                </a:lnTo>
                <a:cubicBezTo>
                  <a:pt x="87734" y="288057"/>
                  <a:pt x="102840" y="288057"/>
                  <a:pt x="112142" y="278755"/>
                </a:cubicBezTo>
                <a:cubicBezTo>
                  <a:pt x="121444" y="269453"/>
                  <a:pt x="121444" y="254347"/>
                  <a:pt x="112142" y="245046"/>
                </a:cubicBezTo>
                <a:lnTo>
                  <a:pt x="57522" y="190500"/>
                </a:lnTo>
                <a:lnTo>
                  <a:pt x="112068" y="135880"/>
                </a:lnTo>
                <a:cubicBezTo>
                  <a:pt x="121369" y="126578"/>
                  <a:pt x="121369" y="111472"/>
                  <a:pt x="112068" y="102171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9" name="Text 7"/>
          <p:cNvSpPr/>
          <p:nvPr/>
        </p:nvSpPr>
        <p:spPr>
          <a:xfrm>
            <a:off x="7467600" y="2794000"/>
            <a:ext cx="3822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CTO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67600" y="3149600"/>
            <a:ext cx="379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7年LLM微调经验，开源模型GitHub星标过万。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54000" y="40386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76275" y="4483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13109"/>
                </a:moveTo>
                <a:cubicBezTo>
                  <a:pt x="226642" y="113109"/>
                  <a:pt x="255984" y="83767"/>
                  <a:pt x="255984" y="47625"/>
                </a:cubicBezTo>
                <a:cubicBezTo>
                  <a:pt x="255984" y="11483"/>
                  <a:pt x="226642" y="-17859"/>
                  <a:pt x="190500" y="-17859"/>
                </a:cubicBezTo>
                <a:cubicBezTo>
                  <a:pt x="154358" y="-17859"/>
                  <a:pt x="125016" y="11483"/>
                  <a:pt x="125016" y="47625"/>
                </a:cubicBezTo>
                <a:cubicBezTo>
                  <a:pt x="125016" y="83767"/>
                  <a:pt x="154358" y="113109"/>
                  <a:pt x="190500" y="113109"/>
                </a:cubicBezTo>
                <a:close/>
                <a:moveTo>
                  <a:pt x="190500" y="335384"/>
                </a:moveTo>
                <a:lnTo>
                  <a:pt x="190500" y="224284"/>
                </a:lnTo>
                <a:cubicBezTo>
                  <a:pt x="202629" y="219224"/>
                  <a:pt x="214982" y="214089"/>
                  <a:pt x="227484" y="208880"/>
                </a:cubicBezTo>
                <a:cubicBezTo>
                  <a:pt x="256505" y="196825"/>
                  <a:pt x="287610" y="190574"/>
                  <a:pt x="319088" y="190574"/>
                </a:cubicBezTo>
                <a:lnTo>
                  <a:pt x="333375" y="190574"/>
                </a:lnTo>
                <a:lnTo>
                  <a:pt x="333375" y="309637"/>
                </a:lnTo>
                <a:lnTo>
                  <a:pt x="319088" y="309637"/>
                </a:lnTo>
                <a:cubicBezTo>
                  <a:pt x="275109" y="309637"/>
                  <a:pt x="231502" y="318343"/>
                  <a:pt x="190872" y="335310"/>
                </a:cubicBezTo>
                <a:lnTo>
                  <a:pt x="190500" y="335459"/>
                </a:lnTo>
                <a:close/>
                <a:moveTo>
                  <a:pt x="190500" y="172641"/>
                </a:moveTo>
                <a:lnTo>
                  <a:pt x="171822" y="164827"/>
                </a:lnTo>
                <a:cubicBezTo>
                  <a:pt x="136996" y="150316"/>
                  <a:pt x="99640" y="142875"/>
                  <a:pt x="61913" y="142875"/>
                </a:cubicBezTo>
                <a:lnTo>
                  <a:pt x="35719" y="142875"/>
                </a:lnTo>
                <a:cubicBezTo>
                  <a:pt x="15999" y="142875"/>
                  <a:pt x="0" y="158874"/>
                  <a:pt x="0" y="178594"/>
                </a:cubicBezTo>
                <a:lnTo>
                  <a:pt x="0" y="321469"/>
                </a:lnTo>
                <a:cubicBezTo>
                  <a:pt x="0" y="341188"/>
                  <a:pt x="15999" y="357188"/>
                  <a:pt x="35719" y="357188"/>
                </a:cubicBezTo>
                <a:lnTo>
                  <a:pt x="61913" y="357188"/>
                </a:lnTo>
                <a:cubicBezTo>
                  <a:pt x="99640" y="357188"/>
                  <a:pt x="136996" y="364629"/>
                  <a:pt x="171822" y="379140"/>
                </a:cubicBezTo>
                <a:lnTo>
                  <a:pt x="181347" y="383084"/>
                </a:lnTo>
                <a:cubicBezTo>
                  <a:pt x="187226" y="385539"/>
                  <a:pt x="193774" y="385539"/>
                  <a:pt x="199653" y="383084"/>
                </a:cubicBezTo>
                <a:lnTo>
                  <a:pt x="209178" y="379140"/>
                </a:lnTo>
                <a:cubicBezTo>
                  <a:pt x="244004" y="364629"/>
                  <a:pt x="281360" y="357187"/>
                  <a:pt x="319088" y="357187"/>
                </a:cubicBezTo>
                <a:lnTo>
                  <a:pt x="345281" y="357187"/>
                </a:lnTo>
                <a:cubicBezTo>
                  <a:pt x="365001" y="357187"/>
                  <a:pt x="381000" y="341188"/>
                  <a:pt x="381000" y="321469"/>
                </a:cubicBezTo>
                <a:lnTo>
                  <a:pt x="381000" y="178594"/>
                </a:lnTo>
                <a:cubicBezTo>
                  <a:pt x="381000" y="158874"/>
                  <a:pt x="365001" y="142875"/>
                  <a:pt x="345281" y="142875"/>
                </a:cubicBezTo>
                <a:lnTo>
                  <a:pt x="319088" y="142875"/>
                </a:lnTo>
                <a:cubicBezTo>
                  <a:pt x="281360" y="142875"/>
                  <a:pt x="244004" y="150316"/>
                  <a:pt x="209178" y="164827"/>
                </a:cubicBezTo>
                <a:lnTo>
                  <a:pt x="190500" y="172641"/>
                </a:ln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13" name="Text 11"/>
          <p:cNvSpPr/>
          <p:nvPr/>
        </p:nvSpPr>
        <p:spPr>
          <a:xfrm>
            <a:off x="1473200" y="4368800"/>
            <a:ext cx="345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教研总监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73200" y="4724400"/>
            <a:ext cx="342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曾任省重点校校长，统筹200人教师团队。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48400" y="40386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670675" y="4483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238125"/>
                </a:moveTo>
                <a:lnTo>
                  <a:pt x="18231" y="238125"/>
                </a:lnTo>
                <a:cubicBezTo>
                  <a:pt x="-298" y="238125"/>
                  <a:pt x="-11683" y="217959"/>
                  <a:pt x="-2158" y="202034"/>
                </a:cubicBezTo>
                <a:lnTo>
                  <a:pt x="37207" y="136401"/>
                </a:lnTo>
                <a:cubicBezTo>
                  <a:pt x="43681" y="125611"/>
                  <a:pt x="55290" y="119063"/>
                  <a:pt x="67866" y="119063"/>
                </a:cubicBezTo>
                <a:lnTo>
                  <a:pt x="138559" y="119063"/>
                </a:lnTo>
                <a:cubicBezTo>
                  <a:pt x="195188" y="23143"/>
                  <a:pt x="279648" y="18306"/>
                  <a:pt x="336128" y="26566"/>
                </a:cubicBezTo>
                <a:cubicBezTo>
                  <a:pt x="345653" y="27980"/>
                  <a:pt x="353095" y="35421"/>
                  <a:pt x="354434" y="44872"/>
                </a:cubicBezTo>
                <a:cubicBezTo>
                  <a:pt x="362694" y="101352"/>
                  <a:pt x="357857" y="185812"/>
                  <a:pt x="261938" y="242441"/>
                </a:cubicBezTo>
                <a:lnTo>
                  <a:pt x="261938" y="313134"/>
                </a:lnTo>
                <a:cubicBezTo>
                  <a:pt x="261938" y="325710"/>
                  <a:pt x="255389" y="337319"/>
                  <a:pt x="244599" y="343793"/>
                </a:cubicBezTo>
                <a:lnTo>
                  <a:pt x="178966" y="383158"/>
                </a:lnTo>
                <a:cubicBezTo>
                  <a:pt x="163116" y="392683"/>
                  <a:pt x="142875" y="381223"/>
                  <a:pt x="142875" y="362769"/>
                </a:cubicBezTo>
                <a:lnTo>
                  <a:pt x="142875" y="285750"/>
                </a:lnTo>
                <a:cubicBezTo>
                  <a:pt x="142875" y="259482"/>
                  <a:pt x="121518" y="238125"/>
                  <a:pt x="95250" y="238125"/>
                </a:cubicBezTo>
                <a:lnTo>
                  <a:pt x="95176" y="238125"/>
                </a:lnTo>
                <a:close/>
                <a:moveTo>
                  <a:pt x="297656" y="119063"/>
                </a:moveTo>
                <a:cubicBezTo>
                  <a:pt x="297656" y="99349"/>
                  <a:pt x="281651" y="83344"/>
                  <a:pt x="261938" y="83344"/>
                </a:cubicBezTo>
                <a:cubicBezTo>
                  <a:pt x="242224" y="83344"/>
                  <a:pt x="226219" y="99349"/>
                  <a:pt x="226219" y="119063"/>
                </a:cubicBezTo>
                <a:cubicBezTo>
                  <a:pt x="226219" y="138776"/>
                  <a:pt x="242224" y="154781"/>
                  <a:pt x="261938" y="154781"/>
                </a:cubicBezTo>
                <a:cubicBezTo>
                  <a:pt x="281651" y="154781"/>
                  <a:pt x="297656" y="138776"/>
                  <a:pt x="297656" y="119063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17" name="Text 15"/>
          <p:cNvSpPr/>
          <p:nvPr/>
        </p:nvSpPr>
        <p:spPr>
          <a:xfrm>
            <a:off x="7467600" y="4368800"/>
            <a:ext cx="313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产品合伙人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467600" y="4724400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来自独角兽公司，擅长增长与商业化。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spc="300" kern="0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pPr>
              <a:lnSpc>
                <a:spcPct val="100000"/>
              </a:lnSpc>
            </a:pPr>
            <a:r>
              <a:rPr lang="en-US" sz="3200" b="1" spc="300" kern="0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/CONTENTS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7601585" y="2457450"/>
            <a:ext cx="2131060" cy="441325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165" y="648335"/>
            <a:ext cx="2997835" cy="6209665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8488680" y="556260"/>
            <a:ext cx="1139190" cy="720725"/>
          </a:xfrm>
          <a:custGeom>
            <a:avLst/>
            <a:gdLst/>
            <a:ahLst/>
            <a:cxnLst/>
            <a:rect l="l" t="t" r="r" b="b"/>
            <a:pathLst>
              <a:path w="1139190" h="720725">
                <a:moveTo>
                  <a:pt x="50717" y="25696"/>
                </a:moveTo>
                <a:cubicBezTo>
                  <a:pt x="50717" y="39943"/>
                  <a:pt x="39146" y="51493"/>
                  <a:pt x="24872" y="51493"/>
                </a:cubicBezTo>
                <a:cubicBezTo>
                  <a:pt x="10598" y="51493"/>
                  <a:pt x="-973" y="39943"/>
                  <a:pt x="-973" y="25696"/>
                </a:cubicBezTo>
                <a:cubicBezTo>
                  <a:pt x="-973" y="11449"/>
                  <a:pt x="10598" y="-101"/>
                  <a:pt x="24872" y="-101"/>
                </a:cubicBezTo>
                <a:cubicBezTo>
                  <a:pt x="39140" y="-108"/>
                  <a:pt x="50710" y="11432"/>
                  <a:pt x="50717" y="25671"/>
                </a:cubicBezTo>
                <a:cubicBezTo>
                  <a:pt x="50717" y="25680"/>
                  <a:pt x="50717" y="25688"/>
                  <a:pt x="50717" y="25696"/>
                </a:cubicBezTo>
                <a:close/>
                <a:moveTo>
                  <a:pt x="268424" y="25696"/>
                </a:moveTo>
                <a:cubicBezTo>
                  <a:pt x="268424" y="39943"/>
                  <a:pt x="256852" y="51493"/>
                  <a:pt x="242578" y="51493"/>
                </a:cubicBezTo>
                <a:cubicBezTo>
                  <a:pt x="228305" y="51493"/>
                  <a:pt x="216733" y="39943"/>
                  <a:pt x="216733" y="25696"/>
                </a:cubicBezTo>
                <a:cubicBezTo>
                  <a:pt x="216733" y="11449"/>
                  <a:pt x="228305" y="-101"/>
                  <a:pt x="242578" y="-101"/>
                </a:cubicBezTo>
                <a:cubicBezTo>
                  <a:pt x="256844" y="-84"/>
                  <a:pt x="268408" y="11456"/>
                  <a:pt x="268424" y="25696"/>
                </a:cubicBezTo>
                <a:close/>
                <a:moveTo>
                  <a:pt x="486070" y="25696"/>
                </a:moveTo>
                <a:cubicBezTo>
                  <a:pt x="486070" y="39943"/>
                  <a:pt x="474498" y="51493"/>
                  <a:pt x="460225" y="51493"/>
                </a:cubicBezTo>
                <a:cubicBezTo>
                  <a:pt x="445951" y="51493"/>
                  <a:pt x="434380" y="39943"/>
                  <a:pt x="434380" y="25696"/>
                </a:cubicBezTo>
                <a:cubicBezTo>
                  <a:pt x="434380" y="11449"/>
                  <a:pt x="445951" y="-101"/>
                  <a:pt x="460225" y="-101"/>
                </a:cubicBezTo>
                <a:cubicBezTo>
                  <a:pt x="474492" y="-108"/>
                  <a:pt x="486062" y="11432"/>
                  <a:pt x="486070" y="25671"/>
                </a:cubicBezTo>
                <a:cubicBezTo>
                  <a:pt x="486070" y="25680"/>
                  <a:pt x="486070" y="25688"/>
                  <a:pt x="486070" y="25696"/>
                </a:cubicBezTo>
                <a:close/>
                <a:moveTo>
                  <a:pt x="703777" y="25696"/>
                </a:moveTo>
                <a:cubicBezTo>
                  <a:pt x="703777" y="39943"/>
                  <a:pt x="692206" y="51493"/>
                  <a:pt x="677932" y="51493"/>
                </a:cubicBezTo>
                <a:cubicBezTo>
                  <a:pt x="663658" y="51493"/>
                  <a:pt x="652087" y="39943"/>
                  <a:pt x="652087" y="25696"/>
                </a:cubicBezTo>
                <a:cubicBezTo>
                  <a:pt x="652087" y="11449"/>
                  <a:pt x="663658" y="-101"/>
                  <a:pt x="677932" y="-101"/>
                </a:cubicBezTo>
                <a:cubicBezTo>
                  <a:pt x="692200" y="-108"/>
                  <a:pt x="703769" y="11432"/>
                  <a:pt x="703777" y="25671"/>
                </a:cubicBezTo>
                <a:cubicBezTo>
                  <a:pt x="703777" y="25680"/>
                  <a:pt x="703777" y="25688"/>
                  <a:pt x="703777" y="25696"/>
                </a:cubicBezTo>
                <a:close/>
                <a:moveTo>
                  <a:pt x="921484" y="25696"/>
                </a:moveTo>
                <a:cubicBezTo>
                  <a:pt x="921484" y="39943"/>
                  <a:pt x="909913" y="51493"/>
                  <a:pt x="895639" y="51493"/>
                </a:cubicBezTo>
                <a:cubicBezTo>
                  <a:pt x="881366" y="51493"/>
                  <a:pt x="869794" y="39943"/>
                  <a:pt x="869794" y="25696"/>
                </a:cubicBezTo>
                <a:cubicBezTo>
                  <a:pt x="869794" y="11449"/>
                  <a:pt x="881366" y="-101"/>
                  <a:pt x="895639" y="-101"/>
                </a:cubicBezTo>
                <a:cubicBezTo>
                  <a:pt x="909907" y="-108"/>
                  <a:pt x="921477" y="11432"/>
                  <a:pt x="921484" y="25671"/>
                </a:cubicBezTo>
                <a:cubicBezTo>
                  <a:pt x="921484" y="25680"/>
                  <a:pt x="921484" y="25688"/>
                  <a:pt x="921484" y="25696"/>
                </a:cubicBezTo>
                <a:close/>
                <a:moveTo>
                  <a:pt x="1139190" y="25696"/>
                </a:moveTo>
                <a:cubicBezTo>
                  <a:pt x="1139190" y="39943"/>
                  <a:pt x="1127619" y="51493"/>
                  <a:pt x="1113345" y="51493"/>
                </a:cubicBezTo>
                <a:cubicBezTo>
                  <a:pt x="1099071" y="51493"/>
                  <a:pt x="1087500" y="39943"/>
                  <a:pt x="1087500" y="25696"/>
                </a:cubicBezTo>
                <a:cubicBezTo>
                  <a:pt x="1087500" y="11449"/>
                  <a:pt x="1099071" y="-101"/>
                  <a:pt x="1113345" y="-101"/>
                </a:cubicBezTo>
                <a:cubicBezTo>
                  <a:pt x="1127611" y="-84"/>
                  <a:pt x="1139174" y="11456"/>
                  <a:pt x="1139190" y="25696"/>
                </a:cubicBezTo>
                <a:close/>
                <a:moveTo>
                  <a:pt x="50717" y="193004"/>
                </a:moveTo>
                <a:cubicBezTo>
                  <a:pt x="50717" y="207251"/>
                  <a:pt x="39146" y="218801"/>
                  <a:pt x="24872" y="218801"/>
                </a:cubicBezTo>
                <a:cubicBezTo>
                  <a:pt x="10598" y="218801"/>
                  <a:pt x="-973" y="207251"/>
                  <a:pt x="-973" y="193004"/>
                </a:cubicBezTo>
                <a:cubicBezTo>
                  <a:pt x="-973" y="178757"/>
                  <a:pt x="10598" y="167207"/>
                  <a:pt x="24872" y="167207"/>
                </a:cubicBezTo>
                <a:cubicBezTo>
                  <a:pt x="39140" y="167200"/>
                  <a:pt x="50710" y="178740"/>
                  <a:pt x="50717" y="192980"/>
                </a:cubicBezTo>
                <a:cubicBezTo>
                  <a:pt x="50717" y="192988"/>
                  <a:pt x="50717" y="192996"/>
                  <a:pt x="50717" y="193004"/>
                </a:cubicBezTo>
                <a:close/>
                <a:moveTo>
                  <a:pt x="268424" y="193004"/>
                </a:moveTo>
                <a:cubicBezTo>
                  <a:pt x="268424" y="207251"/>
                  <a:pt x="256852" y="218801"/>
                  <a:pt x="242578" y="218801"/>
                </a:cubicBezTo>
                <a:cubicBezTo>
                  <a:pt x="228305" y="218801"/>
                  <a:pt x="216733" y="207251"/>
                  <a:pt x="216733" y="193004"/>
                </a:cubicBezTo>
                <a:cubicBezTo>
                  <a:pt x="216733" y="178757"/>
                  <a:pt x="228305" y="167207"/>
                  <a:pt x="242578" y="167207"/>
                </a:cubicBezTo>
                <a:cubicBezTo>
                  <a:pt x="256844" y="167224"/>
                  <a:pt x="268408" y="178764"/>
                  <a:pt x="268424" y="193004"/>
                </a:cubicBezTo>
                <a:close/>
                <a:moveTo>
                  <a:pt x="486070" y="193004"/>
                </a:moveTo>
                <a:cubicBezTo>
                  <a:pt x="486070" y="207251"/>
                  <a:pt x="474498" y="218801"/>
                  <a:pt x="460225" y="218801"/>
                </a:cubicBezTo>
                <a:cubicBezTo>
                  <a:pt x="445951" y="218801"/>
                  <a:pt x="434380" y="207251"/>
                  <a:pt x="434380" y="193004"/>
                </a:cubicBezTo>
                <a:cubicBezTo>
                  <a:pt x="434380" y="178757"/>
                  <a:pt x="445951" y="167207"/>
                  <a:pt x="460225" y="167207"/>
                </a:cubicBezTo>
                <a:cubicBezTo>
                  <a:pt x="474492" y="167200"/>
                  <a:pt x="486062" y="178740"/>
                  <a:pt x="486070" y="192980"/>
                </a:cubicBezTo>
                <a:cubicBezTo>
                  <a:pt x="486070" y="192988"/>
                  <a:pt x="486070" y="192996"/>
                  <a:pt x="486070" y="193004"/>
                </a:cubicBezTo>
                <a:close/>
                <a:moveTo>
                  <a:pt x="703777" y="193004"/>
                </a:moveTo>
                <a:cubicBezTo>
                  <a:pt x="703777" y="207251"/>
                  <a:pt x="692206" y="218801"/>
                  <a:pt x="677932" y="218801"/>
                </a:cubicBezTo>
                <a:cubicBezTo>
                  <a:pt x="663658" y="218801"/>
                  <a:pt x="652087" y="207251"/>
                  <a:pt x="652087" y="193004"/>
                </a:cubicBezTo>
                <a:cubicBezTo>
                  <a:pt x="652087" y="178757"/>
                  <a:pt x="663658" y="167207"/>
                  <a:pt x="677932" y="167207"/>
                </a:cubicBezTo>
                <a:cubicBezTo>
                  <a:pt x="692200" y="167200"/>
                  <a:pt x="703769" y="178740"/>
                  <a:pt x="703777" y="192980"/>
                </a:cubicBezTo>
                <a:cubicBezTo>
                  <a:pt x="703777" y="192988"/>
                  <a:pt x="703777" y="192996"/>
                  <a:pt x="703777" y="193004"/>
                </a:cubicBezTo>
                <a:close/>
                <a:moveTo>
                  <a:pt x="921484" y="193004"/>
                </a:moveTo>
                <a:cubicBezTo>
                  <a:pt x="921484" y="207251"/>
                  <a:pt x="909913" y="218801"/>
                  <a:pt x="895639" y="218801"/>
                </a:cubicBezTo>
                <a:cubicBezTo>
                  <a:pt x="881366" y="218801"/>
                  <a:pt x="869794" y="207251"/>
                  <a:pt x="869794" y="193004"/>
                </a:cubicBezTo>
                <a:cubicBezTo>
                  <a:pt x="869794" y="178757"/>
                  <a:pt x="881366" y="167207"/>
                  <a:pt x="895639" y="167207"/>
                </a:cubicBezTo>
                <a:cubicBezTo>
                  <a:pt x="909907" y="167200"/>
                  <a:pt x="921477" y="178740"/>
                  <a:pt x="921484" y="192980"/>
                </a:cubicBezTo>
                <a:cubicBezTo>
                  <a:pt x="921484" y="192988"/>
                  <a:pt x="921484" y="192996"/>
                  <a:pt x="921484" y="193004"/>
                </a:cubicBezTo>
                <a:close/>
                <a:moveTo>
                  <a:pt x="1139190" y="193004"/>
                </a:moveTo>
                <a:cubicBezTo>
                  <a:pt x="1139190" y="207251"/>
                  <a:pt x="1127619" y="218801"/>
                  <a:pt x="1113345" y="218801"/>
                </a:cubicBezTo>
                <a:cubicBezTo>
                  <a:pt x="1099071" y="218801"/>
                  <a:pt x="1087500" y="207251"/>
                  <a:pt x="1087500" y="193004"/>
                </a:cubicBezTo>
                <a:cubicBezTo>
                  <a:pt x="1087500" y="178757"/>
                  <a:pt x="1099071" y="167207"/>
                  <a:pt x="1113345" y="167207"/>
                </a:cubicBezTo>
                <a:cubicBezTo>
                  <a:pt x="1127611" y="167224"/>
                  <a:pt x="1139174" y="178764"/>
                  <a:pt x="1139190" y="193004"/>
                </a:cubicBezTo>
                <a:close/>
                <a:moveTo>
                  <a:pt x="50717" y="360312"/>
                </a:moveTo>
                <a:cubicBezTo>
                  <a:pt x="50717" y="374559"/>
                  <a:pt x="39146" y="386109"/>
                  <a:pt x="24872" y="386109"/>
                </a:cubicBezTo>
                <a:cubicBezTo>
                  <a:pt x="10598" y="386109"/>
                  <a:pt x="-973" y="374559"/>
                  <a:pt x="-973" y="360312"/>
                </a:cubicBezTo>
                <a:cubicBezTo>
                  <a:pt x="-973" y="346065"/>
                  <a:pt x="10598" y="334516"/>
                  <a:pt x="24872" y="334516"/>
                </a:cubicBezTo>
                <a:cubicBezTo>
                  <a:pt x="39140" y="334509"/>
                  <a:pt x="50710" y="346047"/>
                  <a:pt x="50717" y="360287"/>
                </a:cubicBezTo>
                <a:cubicBezTo>
                  <a:pt x="50717" y="360295"/>
                  <a:pt x="50717" y="360304"/>
                  <a:pt x="50717" y="360312"/>
                </a:cubicBezTo>
                <a:close/>
                <a:moveTo>
                  <a:pt x="268424" y="360312"/>
                </a:moveTo>
                <a:cubicBezTo>
                  <a:pt x="268424" y="374559"/>
                  <a:pt x="256852" y="386109"/>
                  <a:pt x="242578" y="386109"/>
                </a:cubicBezTo>
                <a:cubicBezTo>
                  <a:pt x="228305" y="386109"/>
                  <a:pt x="216733" y="374559"/>
                  <a:pt x="216733" y="360312"/>
                </a:cubicBezTo>
                <a:cubicBezTo>
                  <a:pt x="216733" y="346065"/>
                  <a:pt x="228305" y="334516"/>
                  <a:pt x="242578" y="334516"/>
                </a:cubicBezTo>
                <a:cubicBezTo>
                  <a:pt x="256844" y="334532"/>
                  <a:pt x="268408" y="346072"/>
                  <a:pt x="268424" y="360312"/>
                </a:cubicBezTo>
                <a:close/>
                <a:moveTo>
                  <a:pt x="486070" y="360312"/>
                </a:moveTo>
                <a:cubicBezTo>
                  <a:pt x="486070" y="374559"/>
                  <a:pt x="474498" y="386109"/>
                  <a:pt x="460225" y="386109"/>
                </a:cubicBezTo>
                <a:cubicBezTo>
                  <a:pt x="445951" y="386109"/>
                  <a:pt x="434380" y="374559"/>
                  <a:pt x="434380" y="360312"/>
                </a:cubicBezTo>
                <a:cubicBezTo>
                  <a:pt x="434380" y="346065"/>
                  <a:pt x="445951" y="334516"/>
                  <a:pt x="460225" y="334516"/>
                </a:cubicBezTo>
                <a:cubicBezTo>
                  <a:pt x="474492" y="334509"/>
                  <a:pt x="486062" y="346047"/>
                  <a:pt x="486070" y="360287"/>
                </a:cubicBezTo>
                <a:cubicBezTo>
                  <a:pt x="486070" y="360295"/>
                  <a:pt x="486070" y="360304"/>
                  <a:pt x="486070" y="360312"/>
                </a:cubicBezTo>
                <a:close/>
                <a:moveTo>
                  <a:pt x="703777" y="360312"/>
                </a:moveTo>
                <a:cubicBezTo>
                  <a:pt x="703777" y="374559"/>
                  <a:pt x="692206" y="386109"/>
                  <a:pt x="677932" y="386109"/>
                </a:cubicBezTo>
                <a:cubicBezTo>
                  <a:pt x="663658" y="386109"/>
                  <a:pt x="652087" y="374559"/>
                  <a:pt x="652087" y="360312"/>
                </a:cubicBezTo>
                <a:cubicBezTo>
                  <a:pt x="652087" y="346065"/>
                  <a:pt x="663658" y="334516"/>
                  <a:pt x="677932" y="334516"/>
                </a:cubicBezTo>
                <a:cubicBezTo>
                  <a:pt x="692200" y="334509"/>
                  <a:pt x="703769" y="346047"/>
                  <a:pt x="703777" y="360287"/>
                </a:cubicBezTo>
                <a:cubicBezTo>
                  <a:pt x="703777" y="360295"/>
                  <a:pt x="703777" y="360304"/>
                  <a:pt x="703777" y="360312"/>
                </a:cubicBezTo>
                <a:close/>
                <a:moveTo>
                  <a:pt x="921484" y="360312"/>
                </a:moveTo>
                <a:cubicBezTo>
                  <a:pt x="921484" y="374559"/>
                  <a:pt x="909913" y="386109"/>
                  <a:pt x="895639" y="386109"/>
                </a:cubicBezTo>
                <a:cubicBezTo>
                  <a:pt x="881366" y="386109"/>
                  <a:pt x="869794" y="374559"/>
                  <a:pt x="869794" y="360312"/>
                </a:cubicBezTo>
                <a:cubicBezTo>
                  <a:pt x="869794" y="346065"/>
                  <a:pt x="881366" y="334516"/>
                  <a:pt x="895639" y="334516"/>
                </a:cubicBezTo>
                <a:cubicBezTo>
                  <a:pt x="909907" y="334509"/>
                  <a:pt x="921477" y="346047"/>
                  <a:pt x="921484" y="360287"/>
                </a:cubicBezTo>
                <a:cubicBezTo>
                  <a:pt x="921484" y="360295"/>
                  <a:pt x="921484" y="360304"/>
                  <a:pt x="921484" y="360312"/>
                </a:cubicBezTo>
                <a:close/>
                <a:moveTo>
                  <a:pt x="1139190" y="360312"/>
                </a:moveTo>
                <a:cubicBezTo>
                  <a:pt x="1139190" y="374559"/>
                  <a:pt x="1127619" y="386109"/>
                  <a:pt x="1113345" y="386109"/>
                </a:cubicBezTo>
                <a:cubicBezTo>
                  <a:pt x="1099071" y="386109"/>
                  <a:pt x="1087500" y="374559"/>
                  <a:pt x="1087500" y="360312"/>
                </a:cubicBezTo>
                <a:cubicBezTo>
                  <a:pt x="1087500" y="346065"/>
                  <a:pt x="1099071" y="334516"/>
                  <a:pt x="1113345" y="334516"/>
                </a:cubicBezTo>
                <a:cubicBezTo>
                  <a:pt x="1127611" y="334532"/>
                  <a:pt x="1139174" y="346072"/>
                  <a:pt x="1139190" y="360312"/>
                </a:cubicBezTo>
                <a:close/>
                <a:moveTo>
                  <a:pt x="50717" y="527620"/>
                </a:moveTo>
                <a:cubicBezTo>
                  <a:pt x="50717" y="541867"/>
                  <a:pt x="39146" y="553417"/>
                  <a:pt x="24872" y="553417"/>
                </a:cubicBezTo>
                <a:cubicBezTo>
                  <a:pt x="10598" y="553417"/>
                  <a:pt x="-973" y="541867"/>
                  <a:pt x="-973" y="527620"/>
                </a:cubicBezTo>
                <a:cubicBezTo>
                  <a:pt x="-973" y="513373"/>
                  <a:pt x="10598" y="501824"/>
                  <a:pt x="24872" y="501824"/>
                </a:cubicBezTo>
                <a:cubicBezTo>
                  <a:pt x="39140" y="501817"/>
                  <a:pt x="50710" y="513355"/>
                  <a:pt x="50717" y="527595"/>
                </a:cubicBezTo>
                <a:cubicBezTo>
                  <a:pt x="50717" y="527604"/>
                  <a:pt x="50717" y="527612"/>
                  <a:pt x="50717" y="527620"/>
                </a:cubicBezTo>
                <a:close/>
                <a:moveTo>
                  <a:pt x="268424" y="527620"/>
                </a:moveTo>
                <a:cubicBezTo>
                  <a:pt x="268424" y="541867"/>
                  <a:pt x="256852" y="553417"/>
                  <a:pt x="242578" y="553417"/>
                </a:cubicBezTo>
                <a:cubicBezTo>
                  <a:pt x="228305" y="553417"/>
                  <a:pt x="216733" y="541867"/>
                  <a:pt x="216733" y="527620"/>
                </a:cubicBezTo>
                <a:cubicBezTo>
                  <a:pt x="216733" y="513373"/>
                  <a:pt x="228305" y="501824"/>
                  <a:pt x="242578" y="501824"/>
                </a:cubicBezTo>
                <a:cubicBezTo>
                  <a:pt x="256844" y="501841"/>
                  <a:pt x="268408" y="513380"/>
                  <a:pt x="268424" y="527620"/>
                </a:cubicBezTo>
                <a:close/>
                <a:moveTo>
                  <a:pt x="486070" y="527620"/>
                </a:moveTo>
                <a:cubicBezTo>
                  <a:pt x="486070" y="541867"/>
                  <a:pt x="474498" y="553417"/>
                  <a:pt x="460225" y="553417"/>
                </a:cubicBezTo>
                <a:cubicBezTo>
                  <a:pt x="445951" y="553417"/>
                  <a:pt x="434380" y="541867"/>
                  <a:pt x="434380" y="527620"/>
                </a:cubicBezTo>
                <a:cubicBezTo>
                  <a:pt x="434380" y="513373"/>
                  <a:pt x="445951" y="501824"/>
                  <a:pt x="460225" y="501824"/>
                </a:cubicBezTo>
                <a:cubicBezTo>
                  <a:pt x="474492" y="501817"/>
                  <a:pt x="486062" y="513355"/>
                  <a:pt x="486070" y="527595"/>
                </a:cubicBezTo>
                <a:cubicBezTo>
                  <a:pt x="486070" y="527604"/>
                  <a:pt x="486070" y="527612"/>
                  <a:pt x="486070" y="527620"/>
                </a:cubicBezTo>
                <a:close/>
                <a:moveTo>
                  <a:pt x="703777" y="527620"/>
                </a:moveTo>
                <a:cubicBezTo>
                  <a:pt x="703777" y="541867"/>
                  <a:pt x="692206" y="553417"/>
                  <a:pt x="677932" y="553417"/>
                </a:cubicBezTo>
                <a:cubicBezTo>
                  <a:pt x="663658" y="553417"/>
                  <a:pt x="652087" y="541867"/>
                  <a:pt x="652087" y="527620"/>
                </a:cubicBezTo>
                <a:cubicBezTo>
                  <a:pt x="652087" y="513373"/>
                  <a:pt x="663658" y="501824"/>
                  <a:pt x="677932" y="501824"/>
                </a:cubicBezTo>
                <a:cubicBezTo>
                  <a:pt x="692200" y="501817"/>
                  <a:pt x="703769" y="513355"/>
                  <a:pt x="703777" y="527595"/>
                </a:cubicBezTo>
                <a:cubicBezTo>
                  <a:pt x="703777" y="527604"/>
                  <a:pt x="703777" y="527612"/>
                  <a:pt x="703777" y="527620"/>
                </a:cubicBezTo>
                <a:close/>
                <a:moveTo>
                  <a:pt x="921484" y="527620"/>
                </a:moveTo>
                <a:cubicBezTo>
                  <a:pt x="921484" y="541867"/>
                  <a:pt x="909913" y="553417"/>
                  <a:pt x="895639" y="553417"/>
                </a:cubicBezTo>
                <a:cubicBezTo>
                  <a:pt x="881366" y="553417"/>
                  <a:pt x="869794" y="541867"/>
                  <a:pt x="869794" y="527620"/>
                </a:cubicBezTo>
                <a:cubicBezTo>
                  <a:pt x="869794" y="513373"/>
                  <a:pt x="881366" y="501824"/>
                  <a:pt x="895639" y="501824"/>
                </a:cubicBezTo>
                <a:cubicBezTo>
                  <a:pt x="909907" y="501817"/>
                  <a:pt x="921477" y="513355"/>
                  <a:pt x="921484" y="527595"/>
                </a:cubicBezTo>
                <a:cubicBezTo>
                  <a:pt x="921484" y="527604"/>
                  <a:pt x="921484" y="527612"/>
                  <a:pt x="921484" y="527620"/>
                </a:cubicBezTo>
                <a:close/>
                <a:moveTo>
                  <a:pt x="1139190" y="527620"/>
                </a:moveTo>
                <a:cubicBezTo>
                  <a:pt x="1139190" y="541867"/>
                  <a:pt x="1127619" y="553417"/>
                  <a:pt x="1113345" y="553417"/>
                </a:cubicBezTo>
                <a:cubicBezTo>
                  <a:pt x="1099071" y="553417"/>
                  <a:pt x="1087500" y="541867"/>
                  <a:pt x="1087500" y="527620"/>
                </a:cubicBezTo>
                <a:cubicBezTo>
                  <a:pt x="1087500" y="513373"/>
                  <a:pt x="1099071" y="501824"/>
                  <a:pt x="1113345" y="501824"/>
                </a:cubicBezTo>
                <a:cubicBezTo>
                  <a:pt x="1127611" y="501841"/>
                  <a:pt x="1139174" y="513380"/>
                  <a:pt x="1139190" y="527620"/>
                </a:cubicBezTo>
                <a:close/>
                <a:moveTo>
                  <a:pt x="50717" y="694928"/>
                </a:moveTo>
                <a:cubicBezTo>
                  <a:pt x="50717" y="709176"/>
                  <a:pt x="39146" y="720725"/>
                  <a:pt x="24872" y="720725"/>
                </a:cubicBezTo>
                <a:cubicBezTo>
                  <a:pt x="10598" y="720725"/>
                  <a:pt x="-973" y="709176"/>
                  <a:pt x="-973" y="694928"/>
                </a:cubicBezTo>
                <a:cubicBezTo>
                  <a:pt x="-973" y="680681"/>
                  <a:pt x="10598" y="669132"/>
                  <a:pt x="24872" y="669132"/>
                </a:cubicBezTo>
                <a:cubicBezTo>
                  <a:pt x="39140" y="669125"/>
                  <a:pt x="50710" y="680663"/>
                  <a:pt x="50717" y="694903"/>
                </a:cubicBezTo>
                <a:cubicBezTo>
                  <a:pt x="50717" y="694911"/>
                  <a:pt x="50717" y="694919"/>
                  <a:pt x="50717" y="694928"/>
                </a:cubicBezTo>
                <a:close/>
                <a:moveTo>
                  <a:pt x="268424" y="694928"/>
                </a:moveTo>
                <a:cubicBezTo>
                  <a:pt x="268424" y="709176"/>
                  <a:pt x="256852" y="720725"/>
                  <a:pt x="242578" y="720725"/>
                </a:cubicBezTo>
                <a:cubicBezTo>
                  <a:pt x="228305" y="720725"/>
                  <a:pt x="216733" y="709176"/>
                  <a:pt x="216733" y="694928"/>
                </a:cubicBezTo>
                <a:cubicBezTo>
                  <a:pt x="216733" y="680681"/>
                  <a:pt x="228305" y="669132"/>
                  <a:pt x="242578" y="669132"/>
                </a:cubicBezTo>
                <a:cubicBezTo>
                  <a:pt x="256844" y="669148"/>
                  <a:pt x="268408" y="680688"/>
                  <a:pt x="268424" y="694928"/>
                </a:cubicBezTo>
                <a:close/>
                <a:moveTo>
                  <a:pt x="486070" y="694928"/>
                </a:moveTo>
                <a:cubicBezTo>
                  <a:pt x="486070" y="709176"/>
                  <a:pt x="474498" y="720725"/>
                  <a:pt x="460225" y="720725"/>
                </a:cubicBezTo>
                <a:cubicBezTo>
                  <a:pt x="445951" y="720725"/>
                  <a:pt x="434380" y="709176"/>
                  <a:pt x="434380" y="694928"/>
                </a:cubicBezTo>
                <a:cubicBezTo>
                  <a:pt x="434380" y="680681"/>
                  <a:pt x="445951" y="669132"/>
                  <a:pt x="460225" y="669132"/>
                </a:cubicBezTo>
                <a:cubicBezTo>
                  <a:pt x="474492" y="669125"/>
                  <a:pt x="486062" y="680663"/>
                  <a:pt x="486070" y="694903"/>
                </a:cubicBezTo>
                <a:cubicBezTo>
                  <a:pt x="486070" y="694911"/>
                  <a:pt x="486070" y="694919"/>
                  <a:pt x="486070" y="694928"/>
                </a:cubicBezTo>
                <a:close/>
                <a:moveTo>
                  <a:pt x="703777" y="694928"/>
                </a:moveTo>
                <a:cubicBezTo>
                  <a:pt x="703777" y="709176"/>
                  <a:pt x="692206" y="720725"/>
                  <a:pt x="677932" y="720725"/>
                </a:cubicBezTo>
                <a:cubicBezTo>
                  <a:pt x="663658" y="720725"/>
                  <a:pt x="652087" y="709176"/>
                  <a:pt x="652087" y="694928"/>
                </a:cubicBezTo>
                <a:cubicBezTo>
                  <a:pt x="652087" y="680681"/>
                  <a:pt x="663658" y="669132"/>
                  <a:pt x="677932" y="669132"/>
                </a:cubicBezTo>
                <a:cubicBezTo>
                  <a:pt x="692200" y="669125"/>
                  <a:pt x="703769" y="680663"/>
                  <a:pt x="703777" y="694903"/>
                </a:cubicBezTo>
                <a:cubicBezTo>
                  <a:pt x="703777" y="694911"/>
                  <a:pt x="703777" y="694919"/>
                  <a:pt x="703777" y="694928"/>
                </a:cubicBezTo>
                <a:close/>
                <a:moveTo>
                  <a:pt x="921484" y="694928"/>
                </a:moveTo>
                <a:cubicBezTo>
                  <a:pt x="921484" y="709176"/>
                  <a:pt x="909913" y="720725"/>
                  <a:pt x="895639" y="720725"/>
                </a:cubicBezTo>
                <a:cubicBezTo>
                  <a:pt x="881366" y="720725"/>
                  <a:pt x="869794" y="709176"/>
                  <a:pt x="869794" y="694928"/>
                </a:cubicBezTo>
                <a:cubicBezTo>
                  <a:pt x="869794" y="680681"/>
                  <a:pt x="881366" y="669132"/>
                  <a:pt x="895639" y="669132"/>
                </a:cubicBezTo>
                <a:cubicBezTo>
                  <a:pt x="909907" y="669125"/>
                  <a:pt x="921477" y="680663"/>
                  <a:pt x="921484" y="694903"/>
                </a:cubicBezTo>
                <a:cubicBezTo>
                  <a:pt x="921484" y="694911"/>
                  <a:pt x="921484" y="694919"/>
                  <a:pt x="921484" y="694928"/>
                </a:cubicBezTo>
                <a:close/>
                <a:moveTo>
                  <a:pt x="1139190" y="694928"/>
                </a:moveTo>
                <a:cubicBezTo>
                  <a:pt x="1139190" y="709176"/>
                  <a:pt x="1127619" y="720725"/>
                  <a:pt x="1113345" y="720725"/>
                </a:cubicBezTo>
                <a:cubicBezTo>
                  <a:pt x="1099071" y="720725"/>
                  <a:pt x="1087500" y="709176"/>
                  <a:pt x="1087500" y="694928"/>
                </a:cubicBezTo>
                <a:cubicBezTo>
                  <a:pt x="1087500" y="680681"/>
                  <a:pt x="1099071" y="669132"/>
                  <a:pt x="1113345" y="669132"/>
                </a:cubicBezTo>
                <a:cubicBezTo>
                  <a:pt x="1127611" y="669148"/>
                  <a:pt x="1139174" y="680688"/>
                  <a:pt x="1139190" y="69492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3"/>
          <p:cNvSpPr/>
          <p:nvPr/>
        </p:nvSpPr>
        <p:spPr>
          <a:xfrm>
            <a:off x="8488680" y="556260"/>
            <a:ext cx="1139190" cy="720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202055" y="1777365"/>
            <a:ext cx="780415" cy="482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2156460" y="1837055"/>
            <a:ext cx="6160135" cy="425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痛点与机会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202055" y="2470150"/>
            <a:ext cx="818515" cy="482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156460" y="2528570"/>
            <a:ext cx="6160135" cy="425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产品与差异化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1202055" y="3162935"/>
            <a:ext cx="818515" cy="482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2156460" y="3221355"/>
            <a:ext cx="6160135" cy="425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商业与财务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202055" y="3855720"/>
            <a:ext cx="818515" cy="482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2156460" y="3914140"/>
            <a:ext cx="6160135" cy="425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增长与风险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202055" y="4548505"/>
            <a:ext cx="818515" cy="482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2156460" y="4600575"/>
            <a:ext cx="6160135" cy="425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愿景与融资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202055" y="5241290"/>
            <a:ext cx="818515" cy="482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2156460" y="5287010"/>
            <a:ext cx="6160135" cy="4254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732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天使轮募资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082800"/>
            <a:ext cx="5816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3000万元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946400"/>
            <a:ext cx="554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出让 </a:t>
            </a:r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15%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股权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3606800"/>
            <a:ext cx="554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资金用途：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0675" y="4102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7" name="Text 5"/>
          <p:cNvSpPr/>
          <p:nvPr/>
        </p:nvSpPr>
        <p:spPr>
          <a:xfrm>
            <a:off x="660400" y="4064000"/>
            <a:ext cx="217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40% 模型微调 + 数据获取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20675" y="4457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3B0E9C"/>
          </a:solidFill>
          <a:ln/>
        </p:spPr>
      </p:sp>
      <p:sp>
        <p:nvSpPr>
          <p:cNvPr id="9" name="Text 7"/>
          <p:cNvSpPr/>
          <p:nvPr/>
        </p:nvSpPr>
        <p:spPr>
          <a:xfrm>
            <a:off x="660400" y="4419600"/>
            <a:ext cx="123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30% 产品开发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0675" y="4813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11" name="Text 9"/>
          <p:cNvSpPr/>
          <p:nvPr/>
        </p:nvSpPr>
        <p:spPr>
          <a:xfrm>
            <a:off x="660400" y="4775200"/>
            <a:ext cx="123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 市场增长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0675" y="5168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</a:path>
            </a:pathLst>
          </a:custGeom>
          <a:solidFill>
            <a:srgbClr val="99A1AF"/>
          </a:solidFill>
          <a:ln/>
        </p:spPr>
      </p:sp>
      <p:sp>
        <p:nvSpPr>
          <p:cNvPr id="13" name="Text 11"/>
          <p:cNvSpPr/>
          <p:nvPr/>
        </p:nvSpPr>
        <p:spPr>
          <a:xfrm>
            <a:off x="660400" y="5130800"/>
            <a:ext cx="1384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10% 合规与运营</a:t>
            </a:r>
            <a:endParaRPr lang="en-US" sz="1600" dirty="0"/>
          </a:p>
        </p:txBody>
      </p:sp>
      <p:pic>
        <p:nvPicPr>
          <p:cNvPr id="14" name="Image 0" descr="https://kimi-web-img.moonshot.cn/img/www.publicdomainpictures.net/505edc28bdfc5ab2d63b4185b9c9f9a2e7d9004c.jpg">    </p:cNvPr>
          <p:cNvPicPr>
            <a:picLocks noChangeAspect="1"/>
          </p:cNvPicPr>
          <p:nvPr/>
        </p:nvPicPr>
        <p:blipFill>
          <a:blip r:embed="rId1"/>
          <a:srcRect l="0" r="0" t="9239" b="9239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460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67375" y="16891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400199" y="79177"/>
                </a:moveTo>
                <a:lnTo>
                  <a:pt x="226665" y="272058"/>
                </a:lnTo>
                <a:cubicBezTo>
                  <a:pt x="219819" y="279648"/>
                  <a:pt x="220117" y="291405"/>
                  <a:pt x="227409" y="298698"/>
                </a:cubicBezTo>
                <a:cubicBezTo>
                  <a:pt x="272802" y="344091"/>
                  <a:pt x="346472" y="344091"/>
                  <a:pt x="391864" y="298698"/>
                </a:cubicBezTo>
                <a:lnTo>
                  <a:pt x="439192" y="251371"/>
                </a:lnTo>
                <a:cubicBezTo>
                  <a:pt x="445443" y="245120"/>
                  <a:pt x="453330" y="241697"/>
                  <a:pt x="461367" y="241102"/>
                </a:cubicBezTo>
                <a:cubicBezTo>
                  <a:pt x="471488" y="240209"/>
                  <a:pt x="481905" y="243632"/>
                  <a:pt x="489645" y="251371"/>
                </a:cubicBezTo>
                <a:lnTo>
                  <a:pt x="752475" y="511969"/>
                </a:lnTo>
                <a:lnTo>
                  <a:pt x="857250" y="428625"/>
                </a:lnTo>
                <a:lnTo>
                  <a:pt x="857250" y="0"/>
                </a:lnTo>
                <a:lnTo>
                  <a:pt x="690563" y="95250"/>
                </a:lnTo>
                <a:lnTo>
                  <a:pt x="655141" y="71586"/>
                </a:lnTo>
                <a:cubicBezTo>
                  <a:pt x="631627" y="55959"/>
                  <a:pt x="604093" y="47625"/>
                  <a:pt x="575816" y="47625"/>
                </a:cubicBezTo>
                <a:lnTo>
                  <a:pt x="471041" y="47625"/>
                </a:lnTo>
                <a:cubicBezTo>
                  <a:pt x="469404" y="47625"/>
                  <a:pt x="467618" y="47625"/>
                  <a:pt x="465981" y="47774"/>
                </a:cubicBezTo>
                <a:cubicBezTo>
                  <a:pt x="440829" y="49113"/>
                  <a:pt x="417165" y="60424"/>
                  <a:pt x="400199" y="79177"/>
                </a:cubicBezTo>
                <a:close/>
                <a:moveTo>
                  <a:pt x="173534" y="224284"/>
                </a:moveTo>
                <a:lnTo>
                  <a:pt x="332482" y="47625"/>
                </a:lnTo>
                <a:lnTo>
                  <a:pt x="273546" y="47625"/>
                </a:lnTo>
                <a:cubicBezTo>
                  <a:pt x="235595" y="47625"/>
                  <a:pt x="199281" y="62657"/>
                  <a:pt x="172492" y="89446"/>
                </a:cubicBezTo>
                <a:lnTo>
                  <a:pt x="0" y="285750"/>
                </a:lnTo>
                <a:lnTo>
                  <a:pt x="0" y="809625"/>
                </a:lnTo>
                <a:lnTo>
                  <a:pt x="214313" y="607219"/>
                </a:lnTo>
                <a:lnTo>
                  <a:pt x="232767" y="622548"/>
                </a:lnTo>
                <a:cubicBezTo>
                  <a:pt x="266998" y="651123"/>
                  <a:pt x="310158" y="666750"/>
                  <a:pt x="354657" y="666750"/>
                </a:cubicBezTo>
                <a:lnTo>
                  <a:pt x="378023" y="666750"/>
                </a:lnTo>
                <a:lnTo>
                  <a:pt x="367605" y="656332"/>
                </a:lnTo>
                <a:cubicBezTo>
                  <a:pt x="353616" y="642342"/>
                  <a:pt x="353616" y="619720"/>
                  <a:pt x="367605" y="605879"/>
                </a:cubicBezTo>
                <a:cubicBezTo>
                  <a:pt x="381595" y="592038"/>
                  <a:pt x="404217" y="591889"/>
                  <a:pt x="418058" y="605879"/>
                </a:cubicBezTo>
                <a:lnTo>
                  <a:pt x="479078" y="666899"/>
                </a:lnTo>
                <a:lnTo>
                  <a:pt x="492472" y="666899"/>
                </a:lnTo>
                <a:cubicBezTo>
                  <a:pt x="520898" y="666899"/>
                  <a:pt x="548729" y="660499"/>
                  <a:pt x="574030" y="648593"/>
                </a:cubicBezTo>
                <a:lnTo>
                  <a:pt x="534293" y="608707"/>
                </a:lnTo>
                <a:cubicBezTo>
                  <a:pt x="520303" y="594717"/>
                  <a:pt x="520303" y="572095"/>
                  <a:pt x="534293" y="558254"/>
                </a:cubicBezTo>
                <a:cubicBezTo>
                  <a:pt x="548283" y="544413"/>
                  <a:pt x="570905" y="544264"/>
                  <a:pt x="584746" y="558254"/>
                </a:cubicBezTo>
                <a:lnTo>
                  <a:pt x="632371" y="605879"/>
                </a:lnTo>
                <a:lnTo>
                  <a:pt x="658416" y="579834"/>
                </a:lnTo>
                <a:cubicBezTo>
                  <a:pt x="671661" y="566589"/>
                  <a:pt x="675531" y="547390"/>
                  <a:pt x="669727" y="530572"/>
                </a:cubicBezTo>
                <a:lnTo>
                  <a:pt x="464493" y="326975"/>
                </a:lnTo>
                <a:lnTo>
                  <a:pt x="442317" y="349151"/>
                </a:lnTo>
                <a:cubicBezTo>
                  <a:pt x="368945" y="422523"/>
                  <a:pt x="250180" y="422523"/>
                  <a:pt x="176808" y="349151"/>
                </a:cubicBezTo>
                <a:cubicBezTo>
                  <a:pt x="142577" y="314920"/>
                  <a:pt x="141238" y="260003"/>
                  <a:pt x="173534" y="224135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3" name="Text 1"/>
          <p:cNvSpPr/>
          <p:nvPr/>
        </p:nvSpPr>
        <p:spPr>
          <a:xfrm>
            <a:off x="3495278" y="2882900"/>
            <a:ext cx="5207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携手重塑教育未来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71650" y="3695700"/>
            <a:ext cx="86487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TutorAgent 坚信技术与教育结合能为每个孩子打开成长快车道，期待与资本、政策、学校多方合作，共同加速 AI 多智能体教学时代的到来。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413448" y="4813300"/>
            <a:ext cx="3365500" cy="0"/>
          </a:xfrm>
          <a:prstGeom prst="line">
            <a:avLst/>
          </a:prstGeom>
          <a:noFill/>
          <a:ln w="254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6" name="Text 4"/>
          <p:cNvSpPr/>
          <p:nvPr/>
        </p:nvSpPr>
        <p:spPr>
          <a:xfrm>
            <a:off x="4349948" y="5041900"/>
            <a:ext cx="349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感谢聆听，期待与您深入交流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6-d3d3jg0s8jdo4os5deq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rcRect l="-3272" r="-1074" t="-7630" b="-7855"/>
          <a:stretch/>
        </p:blipFill>
        <p:spPr>
          <a:xfrm>
            <a:off x="6614160" y="2710815"/>
            <a:ext cx="2934970" cy="32467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700" y="1242695"/>
            <a:ext cx="7026275" cy="1346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8800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05180" y="2548255"/>
            <a:ext cx="471678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4880" y="375793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7F7FFF"/>
          </a:solidFill>
          <a:ln/>
        </p:spPr>
      </p:sp>
      <p:sp>
        <p:nvSpPr>
          <p:cNvPr id="6" name="Text 3"/>
          <p:cNvSpPr/>
          <p:nvPr/>
        </p:nvSpPr>
        <p:spPr>
          <a:xfrm>
            <a:off x="944880" y="375793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29-15:48:55-d3d3jpos8jdo4os5df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982980"/>
            <a:ext cx="7760335" cy="22161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29-15:48:18-d3d3jggs8jdo4os5dev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005" y="1898650"/>
            <a:ext cx="5547995" cy="4959350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29-15:48:16-d3d3jg0s8jdo4os5deq0.png">    </p:cNvPr>
          <p:cNvPicPr>
            <a:picLocks noChangeAspect="1"/>
          </p:cNvPicPr>
          <p:nvPr/>
        </p:nvPicPr>
        <p:blipFill>
          <a:blip r:embed="rId5"/>
          <a:srcRect l="-3272" r="-1074" t="-7630" b="-7855"/>
          <a:stretch/>
        </p:blipFill>
        <p:spPr>
          <a:xfrm>
            <a:off x="9789160" y="393700"/>
            <a:ext cx="1947545" cy="2154555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29-15:48:15-d3d3jfos8jdo4os5dep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80" y="5125720"/>
            <a:ext cx="2233295" cy="61595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28040" y="5234305"/>
            <a:ext cx="221043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汇报人:Kimi AI</a:t>
            </a:r>
            <a:endParaRPr lang="en-US" sz="1600" dirty="0"/>
          </a:p>
        </p:txBody>
      </p:sp>
      <p:pic>
        <p:nvPicPr>
          <p:cNvPr id="12" name="Image 5" descr="https://kimi-img.moonshot.cn/pub/slides/slides_tmpl/image/25-09-29-15:48:15-d3d3jfos8jdo4os5dep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850" y="5125720"/>
            <a:ext cx="2540000" cy="61595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3117850" y="5234305"/>
            <a:ext cx="2540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痛点与机会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219200"/>
            <a:ext cx="1170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ChatGPT 无法教会学生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11595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学生频繁使用通用大模型仍成绩停滞，根源在于模型只给答案不做教学。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126258" y="3225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5" name="Text 3"/>
          <p:cNvSpPr/>
          <p:nvPr/>
        </p:nvSpPr>
        <p:spPr>
          <a:xfrm>
            <a:off x="1814314" y="4064000"/>
            <a:ext cx="114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过度学术化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83283" y="4368800"/>
            <a:ext cx="240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解释太学术，不适合中小学生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148733" y="2590800"/>
            <a:ext cx="3848100" cy="2336800"/>
          </a:xfrm>
          <a:custGeom>
            <a:avLst/>
            <a:gdLst/>
            <a:ahLst/>
            <a:cxnLst/>
            <a:rect l="l" t="t" r="r" b="b"/>
            <a:pathLst>
              <a:path w="3848100" h="2336800">
                <a:moveTo>
                  <a:pt x="152406" y="0"/>
                </a:moveTo>
                <a:lnTo>
                  <a:pt x="3695694" y="0"/>
                </a:lnTo>
                <a:cubicBezTo>
                  <a:pt x="3779865" y="0"/>
                  <a:pt x="3848100" y="68235"/>
                  <a:pt x="3848100" y="152406"/>
                </a:cubicBezTo>
                <a:lnTo>
                  <a:pt x="3848100" y="2184394"/>
                </a:lnTo>
                <a:cubicBezTo>
                  <a:pt x="3848100" y="2268565"/>
                  <a:pt x="3779865" y="2336800"/>
                  <a:pt x="3695694" y="2336800"/>
                </a:cubicBezTo>
                <a:lnTo>
                  <a:pt x="152406" y="2336800"/>
                </a:lnTo>
                <a:cubicBezTo>
                  <a:pt x="68235" y="2336800"/>
                  <a:pt x="0" y="2268565"/>
                  <a:pt x="0" y="2184394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C0CB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5753100" y="31242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8816" y="-29647"/>
                </a:moveTo>
                <a:cubicBezTo>
                  <a:pt x="37624" y="-40838"/>
                  <a:pt x="19526" y="-40838"/>
                  <a:pt x="8453" y="-29647"/>
                </a:cubicBezTo>
                <a:cubicBezTo>
                  <a:pt x="-2619" y="-18455"/>
                  <a:pt x="-2738" y="-357"/>
                  <a:pt x="8334" y="10835"/>
                </a:cubicBezTo>
                <a:lnTo>
                  <a:pt x="636984" y="639485"/>
                </a:lnTo>
                <a:cubicBezTo>
                  <a:pt x="648176" y="650677"/>
                  <a:pt x="666274" y="650677"/>
                  <a:pt x="677347" y="639485"/>
                </a:cubicBezTo>
                <a:cubicBezTo>
                  <a:pt x="688419" y="628293"/>
                  <a:pt x="688538" y="610195"/>
                  <a:pt x="677347" y="599123"/>
                </a:cubicBezTo>
                <a:lnTo>
                  <a:pt x="532090" y="453866"/>
                </a:lnTo>
                <a:cubicBezTo>
                  <a:pt x="537091" y="449818"/>
                  <a:pt x="541973" y="445413"/>
                  <a:pt x="546497" y="440888"/>
                </a:cubicBezTo>
                <a:lnTo>
                  <a:pt x="631150" y="356235"/>
                </a:lnTo>
                <a:cubicBezTo>
                  <a:pt x="666036" y="321350"/>
                  <a:pt x="685681" y="273963"/>
                  <a:pt x="685681" y="224552"/>
                </a:cubicBezTo>
                <a:cubicBezTo>
                  <a:pt x="685681" y="121682"/>
                  <a:pt x="602337" y="38219"/>
                  <a:pt x="499348" y="38219"/>
                </a:cubicBezTo>
                <a:cubicBezTo>
                  <a:pt x="454938" y="38219"/>
                  <a:pt x="412313" y="54054"/>
                  <a:pt x="378738" y="82510"/>
                </a:cubicBezTo>
                <a:cubicBezTo>
                  <a:pt x="402907" y="94536"/>
                  <a:pt x="424815" y="110490"/>
                  <a:pt x="443627" y="129540"/>
                </a:cubicBezTo>
                <a:cubicBezTo>
                  <a:pt x="460415" y="119658"/>
                  <a:pt x="479584" y="114419"/>
                  <a:pt x="499348" y="114419"/>
                </a:cubicBezTo>
                <a:cubicBezTo>
                  <a:pt x="560189" y="114419"/>
                  <a:pt x="609481" y="163711"/>
                  <a:pt x="609481" y="224552"/>
                </a:cubicBezTo>
                <a:cubicBezTo>
                  <a:pt x="609481" y="253722"/>
                  <a:pt x="597932" y="281702"/>
                  <a:pt x="577215" y="302419"/>
                </a:cubicBezTo>
                <a:lnTo>
                  <a:pt x="492562" y="387072"/>
                </a:lnTo>
                <a:cubicBezTo>
                  <a:pt x="487918" y="391716"/>
                  <a:pt x="482917" y="395883"/>
                  <a:pt x="477560" y="399574"/>
                </a:cubicBezTo>
                <a:lnTo>
                  <a:pt x="421005" y="343019"/>
                </a:lnTo>
                <a:cubicBezTo>
                  <a:pt x="440650" y="341948"/>
                  <a:pt x="456367" y="325874"/>
                  <a:pt x="456962" y="305991"/>
                </a:cubicBezTo>
                <a:cubicBezTo>
                  <a:pt x="456962" y="304443"/>
                  <a:pt x="456962" y="302895"/>
                  <a:pt x="456962" y="301347"/>
                </a:cubicBezTo>
                <a:cubicBezTo>
                  <a:pt x="456962" y="198596"/>
                  <a:pt x="373737" y="114538"/>
                  <a:pt x="270629" y="114538"/>
                </a:cubicBezTo>
                <a:cubicBezTo>
                  <a:pt x="247769" y="114538"/>
                  <a:pt x="225504" y="118705"/>
                  <a:pt x="204549" y="126682"/>
                </a:cubicBezTo>
                <a:lnTo>
                  <a:pt x="48816" y="-29647"/>
                </a:lnTo>
                <a:close/>
                <a:moveTo>
                  <a:pt x="268962" y="190500"/>
                </a:moveTo>
                <a:cubicBezTo>
                  <a:pt x="269677" y="190500"/>
                  <a:pt x="270272" y="190500"/>
                  <a:pt x="270986" y="190500"/>
                </a:cubicBezTo>
                <a:cubicBezTo>
                  <a:pt x="288965" y="190500"/>
                  <a:pt x="306110" y="194905"/>
                  <a:pt x="321112" y="202644"/>
                </a:cubicBezTo>
                <a:cubicBezTo>
                  <a:pt x="323255" y="204073"/>
                  <a:pt x="325398" y="205383"/>
                  <a:pt x="327660" y="206335"/>
                </a:cubicBezTo>
                <a:cubicBezTo>
                  <a:pt x="359569" y="225743"/>
                  <a:pt x="381000" y="260985"/>
                  <a:pt x="381000" y="301109"/>
                </a:cubicBezTo>
                <a:cubicBezTo>
                  <a:pt x="381000" y="301585"/>
                  <a:pt x="381000" y="302062"/>
                  <a:pt x="381000" y="302538"/>
                </a:cubicBezTo>
                <a:lnTo>
                  <a:pt x="268962" y="190500"/>
                </a:lnTo>
                <a:close/>
                <a:moveTo>
                  <a:pt x="412194" y="495300"/>
                </a:moveTo>
                <a:lnTo>
                  <a:pt x="228600" y="311706"/>
                </a:lnTo>
                <a:cubicBezTo>
                  <a:pt x="230029" y="412433"/>
                  <a:pt x="311468" y="493752"/>
                  <a:pt x="412075" y="495181"/>
                </a:cubicBezTo>
                <a:close/>
                <a:moveTo>
                  <a:pt x="166330" y="249436"/>
                </a:moveTo>
                <a:lnTo>
                  <a:pt x="112395" y="195501"/>
                </a:lnTo>
                <a:lnTo>
                  <a:pt x="54531" y="253365"/>
                </a:lnTo>
                <a:cubicBezTo>
                  <a:pt x="19645" y="288250"/>
                  <a:pt x="0" y="335637"/>
                  <a:pt x="0" y="385048"/>
                </a:cubicBezTo>
                <a:cubicBezTo>
                  <a:pt x="0" y="487918"/>
                  <a:pt x="83344" y="571381"/>
                  <a:pt x="186333" y="571381"/>
                </a:cubicBezTo>
                <a:cubicBezTo>
                  <a:pt x="230624" y="571381"/>
                  <a:pt x="273368" y="555546"/>
                  <a:pt x="306943" y="527090"/>
                </a:cubicBezTo>
                <a:cubicBezTo>
                  <a:pt x="282773" y="515064"/>
                  <a:pt x="260747" y="499110"/>
                  <a:pt x="241935" y="480060"/>
                </a:cubicBezTo>
                <a:cubicBezTo>
                  <a:pt x="225266" y="489823"/>
                  <a:pt x="206097" y="495062"/>
                  <a:pt x="186333" y="495062"/>
                </a:cubicBezTo>
                <a:cubicBezTo>
                  <a:pt x="125492" y="495062"/>
                  <a:pt x="76200" y="445770"/>
                  <a:pt x="76200" y="384929"/>
                </a:cubicBezTo>
                <a:cubicBezTo>
                  <a:pt x="76200" y="355759"/>
                  <a:pt x="87749" y="327779"/>
                  <a:pt x="108466" y="307062"/>
                </a:cubicBezTo>
                <a:lnTo>
                  <a:pt x="166330" y="249198"/>
                </a:lnTo>
                <a:close/>
              </a:path>
            </a:pathLst>
          </a:custGeom>
          <a:solidFill>
            <a:srgbClr val="3B0E9C"/>
          </a:solidFill>
          <a:ln/>
        </p:spPr>
      </p:sp>
      <p:sp>
        <p:nvSpPr>
          <p:cNvPr id="9" name="Text 7"/>
          <p:cNvSpPr/>
          <p:nvPr/>
        </p:nvSpPr>
        <p:spPr>
          <a:xfrm>
            <a:off x="5256014" y="4140200"/>
            <a:ext cx="167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学习闭环断裂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362450" y="4495800"/>
            <a:ext cx="346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知识碎片化，学生学完不知道下一步做什么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579967" y="3225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60759" y="0"/>
                </a:moveTo>
                <a:cubicBezTo>
                  <a:pt x="377904" y="0"/>
                  <a:pt x="394335" y="6787"/>
                  <a:pt x="406390" y="18931"/>
                </a:cubicBezTo>
                <a:lnTo>
                  <a:pt x="438269" y="50810"/>
                </a:lnTo>
                <a:cubicBezTo>
                  <a:pt x="450413" y="62865"/>
                  <a:pt x="457200" y="79296"/>
                  <a:pt x="457200" y="96441"/>
                </a:cubicBezTo>
                <a:cubicBezTo>
                  <a:pt x="457200" y="113586"/>
                  <a:pt x="450413" y="130016"/>
                  <a:pt x="438269" y="142071"/>
                </a:cubicBezTo>
                <a:lnTo>
                  <a:pt x="398175" y="182166"/>
                </a:lnTo>
                <a:lnTo>
                  <a:pt x="275034" y="59025"/>
                </a:lnTo>
                <a:lnTo>
                  <a:pt x="315129" y="18931"/>
                </a:lnTo>
                <a:cubicBezTo>
                  <a:pt x="327184" y="6787"/>
                  <a:pt x="343614" y="0"/>
                  <a:pt x="360759" y="0"/>
                </a:cubicBezTo>
                <a:close/>
                <a:moveTo>
                  <a:pt x="52596" y="281374"/>
                </a:moveTo>
                <a:lnTo>
                  <a:pt x="244763" y="89297"/>
                </a:lnTo>
                <a:lnTo>
                  <a:pt x="367903" y="212437"/>
                </a:lnTo>
                <a:lnTo>
                  <a:pt x="175826" y="404604"/>
                </a:lnTo>
                <a:cubicBezTo>
                  <a:pt x="166271" y="414159"/>
                  <a:pt x="154305" y="421124"/>
                  <a:pt x="141268" y="424785"/>
                </a:cubicBezTo>
                <a:lnTo>
                  <a:pt x="27146" y="456396"/>
                </a:lnTo>
                <a:cubicBezTo>
                  <a:pt x="19735" y="458450"/>
                  <a:pt x="11698" y="456396"/>
                  <a:pt x="6251" y="450860"/>
                </a:cubicBezTo>
                <a:cubicBezTo>
                  <a:pt x="804" y="445324"/>
                  <a:pt x="-1339" y="437376"/>
                  <a:pt x="714" y="429964"/>
                </a:cubicBezTo>
                <a:lnTo>
                  <a:pt x="32504" y="315932"/>
                </a:lnTo>
                <a:cubicBezTo>
                  <a:pt x="36165" y="302895"/>
                  <a:pt x="43041" y="291019"/>
                  <a:pt x="52685" y="281374"/>
                </a:cubicBezTo>
                <a:close/>
                <a:moveTo>
                  <a:pt x="201275" y="72152"/>
                </a:moveTo>
                <a:lnTo>
                  <a:pt x="72152" y="201275"/>
                </a:lnTo>
                <a:lnTo>
                  <a:pt x="10448" y="139571"/>
                </a:lnTo>
                <a:cubicBezTo>
                  <a:pt x="-3483" y="125641"/>
                  <a:pt x="-3483" y="103049"/>
                  <a:pt x="10448" y="89029"/>
                </a:cubicBezTo>
                <a:lnTo>
                  <a:pt x="89029" y="10448"/>
                </a:lnTo>
                <a:cubicBezTo>
                  <a:pt x="102959" y="-3483"/>
                  <a:pt x="125551" y="-3483"/>
                  <a:pt x="139571" y="10448"/>
                </a:cubicBezTo>
                <a:lnTo>
                  <a:pt x="144840" y="15716"/>
                </a:lnTo>
                <a:lnTo>
                  <a:pt x="94565" y="65990"/>
                </a:lnTo>
                <a:cubicBezTo>
                  <a:pt x="87600" y="72956"/>
                  <a:pt x="87600" y="84296"/>
                  <a:pt x="94565" y="91261"/>
                </a:cubicBezTo>
                <a:cubicBezTo>
                  <a:pt x="101531" y="98227"/>
                  <a:pt x="112871" y="98227"/>
                  <a:pt x="119836" y="91261"/>
                </a:cubicBezTo>
                <a:lnTo>
                  <a:pt x="170111" y="40987"/>
                </a:lnTo>
                <a:lnTo>
                  <a:pt x="201275" y="72152"/>
                </a:lnTo>
                <a:close/>
                <a:moveTo>
                  <a:pt x="385048" y="255925"/>
                </a:moveTo>
                <a:lnTo>
                  <a:pt x="416213" y="287089"/>
                </a:lnTo>
                <a:lnTo>
                  <a:pt x="365939" y="337364"/>
                </a:lnTo>
                <a:cubicBezTo>
                  <a:pt x="358973" y="344329"/>
                  <a:pt x="358973" y="355669"/>
                  <a:pt x="365939" y="362635"/>
                </a:cubicBezTo>
                <a:cubicBezTo>
                  <a:pt x="372904" y="369600"/>
                  <a:pt x="384244" y="369600"/>
                  <a:pt x="391210" y="362635"/>
                </a:cubicBezTo>
                <a:lnTo>
                  <a:pt x="441484" y="312360"/>
                </a:lnTo>
                <a:lnTo>
                  <a:pt x="446752" y="317629"/>
                </a:lnTo>
                <a:cubicBezTo>
                  <a:pt x="460683" y="331559"/>
                  <a:pt x="460683" y="354151"/>
                  <a:pt x="446752" y="368171"/>
                </a:cubicBezTo>
                <a:lnTo>
                  <a:pt x="368171" y="446752"/>
                </a:lnTo>
                <a:cubicBezTo>
                  <a:pt x="354241" y="460683"/>
                  <a:pt x="331649" y="460683"/>
                  <a:pt x="317629" y="446752"/>
                </a:cubicBezTo>
                <a:lnTo>
                  <a:pt x="255925" y="385048"/>
                </a:lnTo>
                <a:lnTo>
                  <a:pt x="385048" y="255925"/>
                </a:ln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12" name="Text 10"/>
          <p:cNvSpPr/>
          <p:nvPr/>
        </p:nvSpPr>
        <p:spPr>
          <a:xfrm>
            <a:off x="9343231" y="4064000"/>
            <a:ext cx="92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缺乏策略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334970" y="4368800"/>
            <a:ext cx="294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不会自动出“相关且难度匹配”的练习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96850" y="52832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学生缺的不是</a:t>
            </a:r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B0E9C"/>
                </a:solidFill>
                <a:highlight>
                  <a:srgbClr val="FFC0CB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“答案” </a:t>
            </a:r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，而是能够真正教会他们的 AI。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47800"/>
            <a:ext cx="4902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教育市场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45%+</a:t>
            </a:r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年复合爆发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667000"/>
            <a:ext cx="4775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全球 AI 教育市场正以超45%的CAGR激增，家长对“一对一”高溢价付费意愿强，公立校把 AI 助教纳入基建预算，为 TutorAgent 提供高速渗透窗口。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7825" y="3962400"/>
            <a:ext cx="158750" cy="254000"/>
          </a:xfrm>
          <a:custGeom>
            <a:avLst/>
            <a:gdLst/>
            <a:ahLst/>
            <a:cxnLst/>
            <a:rect l="l" t="t" r="r" b="b"/>
            <a:pathLst>
              <a:path w="158750" h="254000">
                <a:moveTo>
                  <a:pt x="67469" y="11906"/>
                </a:moveTo>
                <a:cubicBezTo>
                  <a:pt x="67469" y="5308"/>
                  <a:pt x="72777" y="0"/>
                  <a:pt x="79375" y="0"/>
                </a:cubicBezTo>
                <a:cubicBezTo>
                  <a:pt x="85973" y="0"/>
                  <a:pt x="91281" y="5308"/>
                  <a:pt x="91281" y="11906"/>
                </a:cubicBezTo>
                <a:lnTo>
                  <a:pt x="91281" y="31750"/>
                </a:lnTo>
                <a:lnTo>
                  <a:pt x="119063" y="31750"/>
                </a:lnTo>
                <a:cubicBezTo>
                  <a:pt x="127843" y="31750"/>
                  <a:pt x="134938" y="38844"/>
                  <a:pt x="134938" y="47625"/>
                </a:cubicBezTo>
                <a:cubicBezTo>
                  <a:pt x="134938" y="56406"/>
                  <a:pt x="127843" y="63500"/>
                  <a:pt x="119063" y="63500"/>
                </a:cubicBezTo>
                <a:lnTo>
                  <a:pt x="62061" y="63500"/>
                </a:lnTo>
                <a:cubicBezTo>
                  <a:pt x="49709" y="63500"/>
                  <a:pt x="39688" y="73521"/>
                  <a:pt x="39688" y="85874"/>
                </a:cubicBezTo>
                <a:cubicBezTo>
                  <a:pt x="39688" y="97036"/>
                  <a:pt x="47873" y="106462"/>
                  <a:pt x="58886" y="108049"/>
                </a:cubicBezTo>
                <a:lnTo>
                  <a:pt x="104329" y="114548"/>
                </a:lnTo>
                <a:cubicBezTo>
                  <a:pt x="131018" y="118368"/>
                  <a:pt x="150813" y="141188"/>
                  <a:pt x="150813" y="168126"/>
                </a:cubicBezTo>
                <a:cubicBezTo>
                  <a:pt x="150813" y="198041"/>
                  <a:pt x="126554" y="222250"/>
                  <a:pt x="96689" y="222250"/>
                </a:cubicBezTo>
                <a:lnTo>
                  <a:pt x="91281" y="222250"/>
                </a:lnTo>
                <a:lnTo>
                  <a:pt x="91281" y="242094"/>
                </a:lnTo>
                <a:cubicBezTo>
                  <a:pt x="91281" y="248692"/>
                  <a:pt x="85973" y="254000"/>
                  <a:pt x="79375" y="254000"/>
                </a:cubicBezTo>
                <a:cubicBezTo>
                  <a:pt x="72777" y="254000"/>
                  <a:pt x="67469" y="248692"/>
                  <a:pt x="67469" y="242094"/>
                </a:cubicBezTo>
                <a:lnTo>
                  <a:pt x="67469" y="222250"/>
                </a:lnTo>
                <a:lnTo>
                  <a:pt x="31750" y="222250"/>
                </a:lnTo>
                <a:cubicBezTo>
                  <a:pt x="22969" y="222250"/>
                  <a:pt x="15875" y="215156"/>
                  <a:pt x="15875" y="206375"/>
                </a:cubicBezTo>
                <a:cubicBezTo>
                  <a:pt x="15875" y="197594"/>
                  <a:pt x="22969" y="190500"/>
                  <a:pt x="31750" y="190500"/>
                </a:cubicBezTo>
                <a:lnTo>
                  <a:pt x="96689" y="190500"/>
                </a:lnTo>
                <a:cubicBezTo>
                  <a:pt x="109041" y="190500"/>
                  <a:pt x="119063" y="180479"/>
                  <a:pt x="119063" y="168126"/>
                </a:cubicBezTo>
                <a:cubicBezTo>
                  <a:pt x="119063" y="156964"/>
                  <a:pt x="110877" y="147538"/>
                  <a:pt x="99864" y="145951"/>
                </a:cubicBezTo>
                <a:lnTo>
                  <a:pt x="54421" y="139452"/>
                </a:lnTo>
                <a:cubicBezTo>
                  <a:pt x="27732" y="135682"/>
                  <a:pt x="7938" y="112812"/>
                  <a:pt x="7938" y="85874"/>
                </a:cubicBezTo>
                <a:cubicBezTo>
                  <a:pt x="7938" y="56009"/>
                  <a:pt x="32196" y="31750"/>
                  <a:pt x="62061" y="31750"/>
                </a:cubicBezTo>
                <a:lnTo>
                  <a:pt x="67469" y="31750"/>
                </a:lnTo>
                <a:lnTo>
                  <a:pt x="67469" y="11906"/>
                </a:ln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5" name="Text 3"/>
          <p:cNvSpPr/>
          <p:nvPr/>
        </p:nvSpPr>
        <p:spPr>
          <a:xfrm>
            <a:off x="812800" y="39370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家长高付费意愿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4325" y="4521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27000" y="-3969"/>
                </a:moveTo>
                <a:cubicBezTo>
                  <a:pt x="127000" y="-10567"/>
                  <a:pt x="132308" y="-15875"/>
                  <a:pt x="138906" y="-15875"/>
                </a:cubicBezTo>
                <a:lnTo>
                  <a:pt x="194469" y="-15875"/>
                </a:lnTo>
                <a:cubicBezTo>
                  <a:pt x="201067" y="-15875"/>
                  <a:pt x="206375" y="-10567"/>
                  <a:pt x="206375" y="-3969"/>
                </a:cubicBezTo>
                <a:lnTo>
                  <a:pt x="206375" y="19844"/>
                </a:lnTo>
                <a:cubicBezTo>
                  <a:pt x="206375" y="26442"/>
                  <a:pt x="201067" y="31750"/>
                  <a:pt x="194469" y="31750"/>
                </a:cubicBezTo>
                <a:lnTo>
                  <a:pt x="158750" y="31750"/>
                </a:lnTo>
                <a:lnTo>
                  <a:pt x="158750" y="41275"/>
                </a:lnTo>
                <a:lnTo>
                  <a:pt x="222250" y="79375"/>
                </a:lnTo>
                <a:lnTo>
                  <a:pt x="254000" y="79375"/>
                </a:lnTo>
                <a:cubicBezTo>
                  <a:pt x="271512" y="79375"/>
                  <a:pt x="285750" y="93613"/>
                  <a:pt x="285750" y="111125"/>
                </a:cubicBezTo>
                <a:lnTo>
                  <a:pt x="285750" y="222250"/>
                </a:lnTo>
                <a:cubicBezTo>
                  <a:pt x="285750" y="239762"/>
                  <a:pt x="271512" y="254000"/>
                  <a:pt x="25400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111125"/>
                </a:lnTo>
                <a:cubicBezTo>
                  <a:pt x="0" y="93613"/>
                  <a:pt x="14238" y="79375"/>
                  <a:pt x="31750" y="79375"/>
                </a:cubicBezTo>
                <a:lnTo>
                  <a:pt x="63500" y="79375"/>
                </a:lnTo>
                <a:lnTo>
                  <a:pt x="127000" y="41275"/>
                </a:lnTo>
                <a:lnTo>
                  <a:pt x="127000" y="-3969"/>
                </a:lnTo>
                <a:close/>
                <a:moveTo>
                  <a:pt x="119063" y="190500"/>
                </a:moveTo>
                <a:lnTo>
                  <a:pt x="119063" y="230188"/>
                </a:lnTo>
                <a:lnTo>
                  <a:pt x="166688" y="230188"/>
                </a:lnTo>
                <a:lnTo>
                  <a:pt x="166688" y="190500"/>
                </a:lnTo>
                <a:cubicBezTo>
                  <a:pt x="166688" y="177354"/>
                  <a:pt x="156021" y="166688"/>
                  <a:pt x="142875" y="166688"/>
                </a:cubicBezTo>
                <a:cubicBezTo>
                  <a:pt x="129729" y="166688"/>
                  <a:pt x="119063" y="177354"/>
                  <a:pt x="119063" y="190500"/>
                </a:cubicBezTo>
                <a:close/>
                <a:moveTo>
                  <a:pt x="55563" y="206375"/>
                </a:moveTo>
                <a:cubicBezTo>
                  <a:pt x="59928" y="206375"/>
                  <a:pt x="63500" y="202803"/>
                  <a:pt x="63500" y="198438"/>
                </a:cubicBezTo>
                <a:lnTo>
                  <a:pt x="63500" y="182563"/>
                </a:lnTo>
                <a:cubicBezTo>
                  <a:pt x="63500" y="178197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8197"/>
                  <a:pt x="31750" y="182563"/>
                </a:cubicBez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55563" y="206375"/>
                </a:lnTo>
                <a:close/>
                <a:moveTo>
                  <a:pt x="63500" y="134938"/>
                </a:moveTo>
                <a:lnTo>
                  <a:pt x="63500" y="119063"/>
                </a:lnTo>
                <a:cubicBezTo>
                  <a:pt x="63500" y="114697"/>
                  <a:pt x="59928" y="111125"/>
                  <a:pt x="55563" y="111125"/>
                </a:cubicBezTo>
                <a:lnTo>
                  <a:pt x="39688" y="111125"/>
                </a:lnTo>
                <a:cubicBezTo>
                  <a:pt x="35322" y="111125"/>
                  <a:pt x="31750" y="114697"/>
                  <a:pt x="31750" y="119063"/>
                </a:cubicBezTo>
                <a:lnTo>
                  <a:pt x="31750" y="134938"/>
                </a:lnTo>
                <a:cubicBezTo>
                  <a:pt x="31750" y="139303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39303"/>
                  <a:pt x="63500" y="134938"/>
                </a:cubicBezTo>
                <a:close/>
                <a:moveTo>
                  <a:pt x="246063" y="206375"/>
                </a:moveTo>
                <a:cubicBezTo>
                  <a:pt x="250428" y="206375"/>
                  <a:pt x="254000" y="202803"/>
                  <a:pt x="254000" y="198438"/>
                </a:cubicBezTo>
                <a:lnTo>
                  <a:pt x="254000" y="182563"/>
                </a:lnTo>
                <a:cubicBezTo>
                  <a:pt x="254000" y="178197"/>
                  <a:pt x="250428" y="174625"/>
                  <a:pt x="246063" y="174625"/>
                </a:cubicBezTo>
                <a:lnTo>
                  <a:pt x="230188" y="174625"/>
                </a:lnTo>
                <a:cubicBezTo>
                  <a:pt x="225822" y="174625"/>
                  <a:pt x="222250" y="178197"/>
                  <a:pt x="222250" y="182563"/>
                </a:cubicBezTo>
                <a:lnTo>
                  <a:pt x="222250" y="198438"/>
                </a:lnTo>
                <a:cubicBezTo>
                  <a:pt x="222250" y="202803"/>
                  <a:pt x="225822" y="206375"/>
                  <a:pt x="230188" y="206375"/>
                </a:cubicBezTo>
                <a:lnTo>
                  <a:pt x="246063" y="206375"/>
                </a:lnTo>
                <a:close/>
                <a:moveTo>
                  <a:pt x="254000" y="134938"/>
                </a:moveTo>
                <a:lnTo>
                  <a:pt x="254000" y="119063"/>
                </a:lnTo>
                <a:cubicBezTo>
                  <a:pt x="254000" y="114697"/>
                  <a:pt x="250428" y="111125"/>
                  <a:pt x="246063" y="111125"/>
                </a:cubicBezTo>
                <a:lnTo>
                  <a:pt x="230188" y="111125"/>
                </a:lnTo>
                <a:cubicBezTo>
                  <a:pt x="225822" y="111125"/>
                  <a:pt x="222250" y="114697"/>
                  <a:pt x="222250" y="119063"/>
                </a:cubicBezTo>
                <a:lnTo>
                  <a:pt x="222250" y="134938"/>
                </a:lnTo>
                <a:cubicBezTo>
                  <a:pt x="222250" y="139303"/>
                  <a:pt x="225822" y="142875"/>
                  <a:pt x="230188" y="142875"/>
                </a:cubicBezTo>
                <a:lnTo>
                  <a:pt x="246063" y="142875"/>
                </a:lnTo>
                <a:cubicBezTo>
                  <a:pt x="250428" y="142875"/>
                  <a:pt x="254000" y="139303"/>
                  <a:pt x="254000" y="134938"/>
                </a:cubicBezTo>
                <a:close/>
                <a:moveTo>
                  <a:pt x="142875" y="134938"/>
                </a:moveTo>
                <a:cubicBezTo>
                  <a:pt x="156017" y="134938"/>
                  <a:pt x="166688" y="124267"/>
                  <a:pt x="166688" y="111125"/>
                </a:cubicBezTo>
                <a:cubicBezTo>
                  <a:pt x="166688" y="97983"/>
                  <a:pt x="156017" y="87313"/>
                  <a:pt x="142875" y="87313"/>
                </a:cubicBezTo>
                <a:cubicBezTo>
                  <a:pt x="129733" y="87313"/>
                  <a:pt x="119063" y="97983"/>
                  <a:pt x="119063" y="111125"/>
                </a:cubicBezTo>
                <a:cubicBezTo>
                  <a:pt x="119063" y="124267"/>
                  <a:pt x="129733" y="134938"/>
                  <a:pt x="142875" y="134938"/>
                </a:cubicBez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7" name="Text 5"/>
          <p:cNvSpPr/>
          <p:nvPr/>
        </p:nvSpPr>
        <p:spPr>
          <a:xfrm>
            <a:off x="812800" y="44958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学校 AI 基建预算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30200" y="508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51594" y="107156"/>
                </a:moveTo>
                <a:lnTo>
                  <a:pt x="51594" y="138906"/>
                </a:lnTo>
                <a:cubicBezTo>
                  <a:pt x="51594" y="145504"/>
                  <a:pt x="56902" y="150813"/>
                  <a:pt x="63500" y="150813"/>
                </a:cubicBezTo>
                <a:cubicBezTo>
                  <a:pt x="70098" y="150813"/>
                  <a:pt x="75406" y="145504"/>
                  <a:pt x="75406" y="138906"/>
                </a:cubicBezTo>
                <a:lnTo>
                  <a:pt x="75406" y="107156"/>
                </a:lnTo>
                <a:cubicBezTo>
                  <a:pt x="75406" y="100558"/>
                  <a:pt x="70098" y="95250"/>
                  <a:pt x="63500" y="95250"/>
                </a:cubicBezTo>
                <a:cubicBezTo>
                  <a:pt x="56902" y="95250"/>
                  <a:pt x="51594" y="100558"/>
                  <a:pt x="51594" y="107156"/>
                </a:cubicBezTo>
                <a:close/>
                <a:moveTo>
                  <a:pt x="91281" y="59531"/>
                </a:moveTo>
                <a:lnTo>
                  <a:pt x="91281" y="138906"/>
                </a:lnTo>
                <a:cubicBezTo>
                  <a:pt x="91281" y="145504"/>
                  <a:pt x="96589" y="150813"/>
                  <a:pt x="103188" y="150813"/>
                </a:cubicBezTo>
                <a:cubicBezTo>
                  <a:pt x="109786" y="150813"/>
                  <a:pt x="115094" y="145504"/>
                  <a:pt x="115094" y="138906"/>
                </a:cubicBezTo>
                <a:lnTo>
                  <a:pt x="115094" y="59531"/>
                </a:lnTo>
                <a:cubicBezTo>
                  <a:pt x="115094" y="52933"/>
                  <a:pt x="109786" y="47625"/>
                  <a:pt x="103188" y="47625"/>
                </a:cubicBezTo>
                <a:cubicBezTo>
                  <a:pt x="96589" y="47625"/>
                  <a:pt x="91281" y="52933"/>
                  <a:pt x="91281" y="59531"/>
                </a:cubicBezTo>
                <a:close/>
                <a:moveTo>
                  <a:pt x="130969" y="91281"/>
                </a:moveTo>
                <a:lnTo>
                  <a:pt x="130969" y="138906"/>
                </a:lnTo>
                <a:cubicBezTo>
                  <a:pt x="130969" y="145504"/>
                  <a:pt x="136277" y="150813"/>
                  <a:pt x="142875" y="150813"/>
                </a:cubicBezTo>
                <a:cubicBezTo>
                  <a:pt x="149473" y="150813"/>
                  <a:pt x="154781" y="145504"/>
                  <a:pt x="154781" y="138906"/>
                </a:cubicBezTo>
                <a:lnTo>
                  <a:pt x="154781" y="91281"/>
                </a:lnTo>
                <a:cubicBezTo>
                  <a:pt x="154781" y="84683"/>
                  <a:pt x="149473" y="79375"/>
                  <a:pt x="142875" y="79375"/>
                </a:cubicBezTo>
                <a:cubicBezTo>
                  <a:pt x="136277" y="79375"/>
                  <a:pt x="130969" y="84683"/>
                  <a:pt x="130969" y="91281"/>
                </a:cubicBez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9" name="Text 7"/>
          <p:cNvSpPr/>
          <p:nvPr/>
        </p:nvSpPr>
        <p:spPr>
          <a:xfrm>
            <a:off x="812800" y="5054600"/>
            <a:ext cx="214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“教学性解释”市场空白</a:t>
            </a:r>
            <a:endParaRPr lang="en-US" sz="1600" dirty="0"/>
          </a:p>
        </p:txBody>
      </p:sp>
      <p:pic>
        <p:nvPicPr>
          <p:cNvPr id="10" name="Image 0" descr="https://kimi-web-img.moonshot.cn/img/cdn.pixabay.com/da96a04cb6e35fbc924d7ea22a5d6bf679e1bc0c.jpg">    </p:cNvPr>
          <p:cNvPicPr>
            <a:picLocks noChangeAspect="1"/>
          </p:cNvPicPr>
          <p:nvPr/>
        </p:nvPicPr>
        <p:blipFill>
          <a:blip r:embed="rId1"/>
          <a:srcRect l="1250" r="1250" t="0" b="0"/>
          <a:stretch/>
        </p:blipFill>
        <p:spPr>
          <a:xfrm>
            <a:off x="5334000" y="889000"/>
            <a:ext cx="6604000" cy="5080000"/>
          </a:xfrm>
          <a:prstGeom prst="roundRect">
            <a:avLst>
              <a:gd name="adj" fmla="val 4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9-15:48:17-d3d3jg8s8jdo4os5des0.pn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17533" y="351726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产品与差异化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17533" y="1710690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211DB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5" y="1353185"/>
            <a:ext cx="2657475" cy="550481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29-15:48:18-d3d3jggs8jdo4os5deug.png">    </p:cNvPr>
          <p:cNvPicPr>
            <a:picLocks noChangeAspect="1"/>
          </p:cNvPicPr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0" y="2518410"/>
            <a:ext cx="2094865" cy="43395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29-15:48:16-d3d3jg0s8jdo4os5deq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65" y="2098040"/>
            <a:ext cx="1844675" cy="99314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0869" y="1625600"/>
            <a:ext cx="6134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TutorAgent 三合一教学闭环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088606" y="2235200"/>
            <a:ext cx="412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会讲课、会出题、会教练的 AI 多智能体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17936" y="3378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00" y="85725"/>
                </a:moveTo>
                <a:cubicBezTo>
                  <a:pt x="114300" y="54203"/>
                  <a:pt x="139928" y="28575"/>
                  <a:pt x="171450" y="28575"/>
                </a:cubicBezTo>
                <a:lnTo>
                  <a:pt x="485775" y="28575"/>
                </a:lnTo>
                <a:cubicBezTo>
                  <a:pt x="517297" y="28575"/>
                  <a:pt x="542925" y="54203"/>
                  <a:pt x="542925" y="85725"/>
                </a:cubicBezTo>
                <a:lnTo>
                  <a:pt x="542925" y="300038"/>
                </a:lnTo>
                <a:lnTo>
                  <a:pt x="457200" y="300038"/>
                </a:lnTo>
                <a:lnTo>
                  <a:pt x="457200" y="285750"/>
                </a:lnTo>
                <a:cubicBezTo>
                  <a:pt x="457200" y="269944"/>
                  <a:pt x="444431" y="257175"/>
                  <a:pt x="428625" y="257175"/>
                </a:cubicBezTo>
                <a:lnTo>
                  <a:pt x="371475" y="257175"/>
                </a:lnTo>
                <a:cubicBezTo>
                  <a:pt x="355669" y="257175"/>
                  <a:pt x="342900" y="269944"/>
                  <a:pt x="342900" y="285750"/>
                </a:cubicBezTo>
                <a:lnTo>
                  <a:pt x="342900" y="300038"/>
                </a:lnTo>
                <a:lnTo>
                  <a:pt x="227618" y="300038"/>
                </a:lnTo>
                <a:cubicBezTo>
                  <a:pt x="237351" y="283250"/>
                  <a:pt x="242888" y="263694"/>
                  <a:pt x="242888" y="242888"/>
                </a:cubicBezTo>
                <a:cubicBezTo>
                  <a:pt x="242888" y="179755"/>
                  <a:pt x="191720" y="128588"/>
                  <a:pt x="128588" y="128588"/>
                </a:cubicBezTo>
                <a:cubicBezTo>
                  <a:pt x="123765" y="128588"/>
                  <a:pt x="118943" y="128855"/>
                  <a:pt x="114300" y="129480"/>
                </a:cubicBezTo>
                <a:lnTo>
                  <a:pt x="114300" y="85725"/>
                </a:lnTo>
                <a:close/>
                <a:moveTo>
                  <a:pt x="297359" y="400050"/>
                </a:moveTo>
                <a:cubicBezTo>
                  <a:pt x="292804" y="378440"/>
                  <a:pt x="282803" y="358884"/>
                  <a:pt x="268694" y="342900"/>
                </a:cubicBezTo>
                <a:lnTo>
                  <a:pt x="542925" y="342900"/>
                </a:lnTo>
                <a:cubicBezTo>
                  <a:pt x="542925" y="374422"/>
                  <a:pt x="517297" y="400050"/>
                  <a:pt x="485775" y="400050"/>
                </a:cubicBezTo>
                <a:lnTo>
                  <a:pt x="297359" y="400050"/>
                </a:lnTo>
                <a:close/>
                <a:moveTo>
                  <a:pt x="57150" y="242888"/>
                </a:moveTo>
                <a:cubicBezTo>
                  <a:pt x="57150" y="203460"/>
                  <a:pt x="89160" y="171450"/>
                  <a:pt x="128587" y="171450"/>
                </a:cubicBezTo>
                <a:cubicBezTo>
                  <a:pt x="168015" y="171450"/>
                  <a:pt x="200025" y="203460"/>
                  <a:pt x="200025" y="242888"/>
                </a:cubicBezTo>
                <a:cubicBezTo>
                  <a:pt x="200025" y="282315"/>
                  <a:pt x="168015" y="314325"/>
                  <a:pt x="128588" y="314325"/>
                </a:cubicBezTo>
                <a:cubicBezTo>
                  <a:pt x="89160" y="314325"/>
                  <a:pt x="57150" y="282315"/>
                  <a:pt x="57150" y="242888"/>
                </a:cubicBezTo>
                <a:close/>
                <a:moveTo>
                  <a:pt x="0" y="428625"/>
                </a:moveTo>
                <a:cubicBezTo>
                  <a:pt x="0" y="381298"/>
                  <a:pt x="38398" y="342900"/>
                  <a:pt x="85725" y="342900"/>
                </a:cubicBezTo>
                <a:lnTo>
                  <a:pt x="171450" y="342900"/>
                </a:lnTo>
                <a:cubicBezTo>
                  <a:pt x="218777" y="342900"/>
                  <a:pt x="257175" y="381298"/>
                  <a:pt x="257175" y="428625"/>
                </a:cubicBezTo>
                <a:cubicBezTo>
                  <a:pt x="257175" y="444431"/>
                  <a:pt x="244406" y="457200"/>
                  <a:pt x="228600" y="457200"/>
                </a:cubicBezTo>
                <a:lnTo>
                  <a:pt x="28575" y="457200"/>
                </a:lnTo>
                <a:cubicBezTo>
                  <a:pt x="12769" y="457200"/>
                  <a:pt x="0" y="444431"/>
                  <a:pt x="0" y="428625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5" name="Text 3"/>
          <p:cNvSpPr/>
          <p:nvPr/>
        </p:nvSpPr>
        <p:spPr>
          <a:xfrm>
            <a:off x="1574403" y="4318000"/>
            <a:ext cx="185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Teacher-Agent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559719" y="4724400"/>
            <a:ext cx="189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DPO微调，结构化讲解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67386" y="37338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C0C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10250" y="3378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114389" y="0"/>
                </a:moveTo>
                <a:cubicBezTo>
                  <a:pt x="82867" y="0"/>
                  <a:pt x="57239" y="25628"/>
                  <a:pt x="57239" y="57150"/>
                </a:cubicBezTo>
                <a:lnTo>
                  <a:pt x="57239" y="400050"/>
                </a:lnTo>
                <a:cubicBezTo>
                  <a:pt x="57239" y="431572"/>
                  <a:pt x="82867" y="457200"/>
                  <a:pt x="114389" y="457200"/>
                </a:cubicBezTo>
                <a:lnTo>
                  <a:pt x="244941" y="457200"/>
                </a:lnTo>
                <a:lnTo>
                  <a:pt x="254675" y="408533"/>
                </a:lnTo>
                <a:cubicBezTo>
                  <a:pt x="258514" y="389156"/>
                  <a:pt x="268069" y="371386"/>
                  <a:pt x="282000" y="357455"/>
                </a:cubicBezTo>
                <a:lnTo>
                  <a:pt x="400050" y="239405"/>
                </a:lnTo>
                <a:lnTo>
                  <a:pt x="400050" y="152340"/>
                </a:lnTo>
                <a:cubicBezTo>
                  <a:pt x="400050" y="137160"/>
                  <a:pt x="394067" y="122605"/>
                  <a:pt x="383351" y="111889"/>
                </a:cubicBezTo>
                <a:lnTo>
                  <a:pt x="288250" y="16699"/>
                </a:lnTo>
                <a:cubicBezTo>
                  <a:pt x="277535" y="5983"/>
                  <a:pt x="262979" y="0"/>
                  <a:pt x="247888" y="0"/>
                </a:cubicBezTo>
                <a:lnTo>
                  <a:pt x="114389" y="0"/>
                </a:lnTo>
                <a:close/>
                <a:moveTo>
                  <a:pt x="347901" y="157163"/>
                </a:moveTo>
                <a:lnTo>
                  <a:pt x="264408" y="157163"/>
                </a:lnTo>
                <a:cubicBezTo>
                  <a:pt x="252532" y="157163"/>
                  <a:pt x="242977" y="147608"/>
                  <a:pt x="242977" y="135731"/>
                </a:cubicBezTo>
                <a:lnTo>
                  <a:pt x="242977" y="52239"/>
                </a:lnTo>
                <a:lnTo>
                  <a:pt x="347901" y="157163"/>
                </a:lnTo>
                <a:close/>
                <a:moveTo>
                  <a:pt x="296734" y="416927"/>
                </a:moveTo>
                <a:lnTo>
                  <a:pt x="286107" y="470148"/>
                </a:lnTo>
                <a:cubicBezTo>
                  <a:pt x="285929" y="470952"/>
                  <a:pt x="285839" y="471845"/>
                  <a:pt x="285839" y="472738"/>
                </a:cubicBezTo>
                <a:cubicBezTo>
                  <a:pt x="285839" y="479881"/>
                  <a:pt x="291644" y="485775"/>
                  <a:pt x="298877" y="485775"/>
                </a:cubicBezTo>
                <a:cubicBezTo>
                  <a:pt x="299770" y="485775"/>
                  <a:pt x="300573" y="485686"/>
                  <a:pt x="301466" y="485507"/>
                </a:cubicBezTo>
                <a:lnTo>
                  <a:pt x="354687" y="474881"/>
                </a:lnTo>
                <a:cubicBezTo>
                  <a:pt x="365760" y="472648"/>
                  <a:pt x="375940" y="467201"/>
                  <a:pt x="383887" y="459254"/>
                </a:cubicBezTo>
                <a:lnTo>
                  <a:pt x="490061" y="353080"/>
                </a:lnTo>
                <a:lnTo>
                  <a:pt x="418624" y="281642"/>
                </a:lnTo>
                <a:lnTo>
                  <a:pt x="312450" y="387816"/>
                </a:lnTo>
                <a:cubicBezTo>
                  <a:pt x="304502" y="395764"/>
                  <a:pt x="299055" y="405944"/>
                  <a:pt x="296823" y="417016"/>
                </a:cubicBezTo>
                <a:close/>
                <a:moveTo>
                  <a:pt x="535871" y="307092"/>
                </a:moveTo>
                <a:cubicBezTo>
                  <a:pt x="555605" y="287357"/>
                  <a:pt x="555605" y="255389"/>
                  <a:pt x="535871" y="235654"/>
                </a:cubicBezTo>
                <a:cubicBezTo>
                  <a:pt x="516136" y="215920"/>
                  <a:pt x="484168" y="215920"/>
                  <a:pt x="464433" y="235654"/>
                </a:cubicBezTo>
                <a:lnTo>
                  <a:pt x="438716" y="261372"/>
                </a:lnTo>
                <a:lnTo>
                  <a:pt x="510153" y="332809"/>
                </a:lnTo>
                <a:lnTo>
                  <a:pt x="535871" y="307092"/>
                </a:ln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9" name="Text 7"/>
          <p:cNvSpPr/>
          <p:nvPr/>
        </p:nvSpPr>
        <p:spPr>
          <a:xfrm>
            <a:off x="5139134" y="4318000"/>
            <a:ext cx="191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Exercise-Agent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40350" y="4724400"/>
            <a:ext cx="151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实时生成可变题型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59700" y="37338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C0C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459714" y="337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13" name="Text 11"/>
          <p:cNvSpPr/>
          <p:nvPr/>
        </p:nvSpPr>
        <p:spPr>
          <a:xfrm>
            <a:off x="8857655" y="4318000"/>
            <a:ext cx="166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Coach-Agent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843764" y="47244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动态评估，推送策略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165725" y="5029200"/>
            <a:ext cx="1943100" cy="355600"/>
          </a:xfrm>
          <a:prstGeom prst="rect">
            <a:avLst/>
          </a:prstGeom>
          <a:noFill/>
          <a:ln/>
        </p:spPr>
        <p:txBody>
          <a:bodyPr wrap="square" lIns="203200" tIns="50800" rIns="203200" bIns="5080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形成完整学习闭环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9700" y="1778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核心价值：替代课后私教，实现降本增效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54000" y="2692400"/>
            <a:ext cx="3695700" cy="0"/>
          </a:xfrm>
          <a:prstGeom prst="line">
            <a:avLst/>
          </a:prstGeom>
          <a:noFill/>
          <a:ln w="50800">
            <a:solidFill>
              <a:srgbClr val="4A2B99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254000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871067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6" name="Text 4"/>
          <p:cNvSpPr/>
          <p:nvPr/>
        </p:nvSpPr>
        <p:spPr>
          <a:xfrm>
            <a:off x="1227138" y="3911600"/>
            <a:ext cx="173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高质量教学解释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2750" y="43688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基于15万小时名师数据SFT，教学风格评分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超ChatGPT 32%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250134" y="2692400"/>
            <a:ext cx="3695700" cy="0"/>
          </a:xfrm>
          <a:prstGeom prst="line">
            <a:avLst/>
          </a:prstGeom>
          <a:noFill/>
          <a:ln w="50800">
            <a:solidFill>
              <a:srgbClr val="FFC0CB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4250134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867202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11" name="Text 9"/>
          <p:cNvSpPr/>
          <p:nvPr/>
        </p:nvSpPr>
        <p:spPr>
          <a:xfrm>
            <a:off x="5223272" y="3911600"/>
            <a:ext cx="173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自动生成下一题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08884" y="43688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支持6级难度、11种问法，同知识点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迁移率提升40%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46467" y="2692400"/>
            <a:ext cx="3695700" cy="0"/>
          </a:xfrm>
          <a:prstGeom prst="line">
            <a:avLst/>
          </a:prstGeom>
          <a:noFill/>
          <a:ln w="50800">
            <a:solidFill>
              <a:srgbClr val="4A2B99"/>
            </a:soli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246467" y="26924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0" y="0"/>
                </a:moveTo>
                <a:lnTo>
                  <a:pt x="3695700" y="0"/>
                </a:ln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0"/>
                </a:lnTo>
                <a:close/>
              </a:path>
            </a:pathLst>
          </a:custGeom>
          <a:solidFill>
            <a:srgbClr val="4A2B99">
              <a:alpha val="5098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9863534" y="3124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4A2B99"/>
          </a:solidFill>
          <a:ln/>
        </p:spPr>
      </p:sp>
      <p:sp>
        <p:nvSpPr>
          <p:cNvPr id="16" name="Text 14"/>
          <p:cNvSpPr/>
          <p:nvPr/>
        </p:nvSpPr>
        <p:spPr>
          <a:xfrm>
            <a:off x="9414272" y="3911600"/>
            <a:ext cx="135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学习教练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405217" y="43688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匹配52种学习策略，平均节省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30%复习时间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600200"/>
            <a:ext cx="576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2B9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多智能体架构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209800"/>
            <a:ext cx="568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3B0E9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灵活扩展，性能卓越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8194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Orchestrator 统一调度，各 Agent 通过标准化 API 注册，可热插拔新增模块。架构兼顾性能与成本，单轮对话延迟 &lt;900ms，比单体模型方案降低 18% 算力消耗。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04800" y="4089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6" name="Text 4"/>
          <p:cNvSpPr/>
          <p:nvPr/>
        </p:nvSpPr>
        <p:spPr>
          <a:xfrm>
            <a:off x="711200" y="4038600"/>
            <a:ext cx="429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模型层兼容 DeepSeek, Qwen, 自研 DPO 模型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04800" y="4546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8" name="Text 6"/>
          <p:cNvSpPr/>
          <p:nvPr/>
        </p:nvSpPr>
        <p:spPr>
          <a:xfrm>
            <a:off x="711200" y="4495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数据层支持本地化脱敏，满足未成年人合规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04800" y="5003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FC0CB"/>
          </a:solidFill>
          <a:ln/>
        </p:spPr>
      </p:sp>
      <p:sp>
        <p:nvSpPr>
          <p:cNvPr id="10" name="Text 8"/>
          <p:cNvSpPr/>
          <p:nvPr/>
        </p:nvSpPr>
        <p:spPr>
          <a:xfrm>
            <a:off x="711200" y="4953000"/>
            <a:ext cx="314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A1A1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为后续开放平台提供坚实技术底座</a:t>
            </a:r>
            <a:endParaRPr lang="en-US" sz="1600" dirty="0"/>
          </a:p>
        </p:txBody>
      </p:sp>
      <p:pic>
        <p:nvPicPr>
          <p:cNvPr id="11" name="Image 0" descr="https://statics.moonshot.cn/kimi-ppt/html-gen/static/image-error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TutorAgent：下一代AI私人教师</dc:title>
  <dc:subject>TutorAgent：下一代AI私人教师</dc:subject>
  <dc:creator>Kimi</dc:creator>
  <cp:lastModifiedBy>Kimi</cp:lastModifiedBy>
  <cp:revision>1</cp:revision>
  <dcterms:created xsi:type="dcterms:W3CDTF">2025-11-23T08:02:43Z</dcterms:created>
  <dcterms:modified xsi:type="dcterms:W3CDTF">2025-11-23T08:02:43Z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{"Label":"TutorAgent：下一代AI私人教师","ContentProducer":"001191110108MACG2KBH8F10000","ProduceID":"d4hbo43foslrigg72i20","ReservedCode1":"","ContentPropagator":"001191110108MACG2KBH8F20000","PropagateID":"d4hbo43foslrigg72i20","ReservedCode2":""}</vt:lpwstr>
  </property>
</Properties>
</file>